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8"/>
  </p:notesMasterIdLst>
  <p:sldIdLst>
    <p:sldId id="256" r:id="rId2"/>
    <p:sldId id="270" r:id="rId3"/>
    <p:sldId id="274" r:id="rId4"/>
    <p:sldId id="271" r:id="rId5"/>
    <p:sldId id="272" r:id="rId6"/>
    <p:sldId id="275" r:id="rId7"/>
    <p:sldId id="276" r:id="rId8"/>
    <p:sldId id="277" r:id="rId9"/>
    <p:sldId id="320" r:id="rId10"/>
    <p:sldId id="278" r:id="rId11"/>
    <p:sldId id="279" r:id="rId12"/>
    <p:sldId id="280" r:id="rId13"/>
    <p:sldId id="281" r:id="rId14"/>
    <p:sldId id="266" r:id="rId15"/>
    <p:sldId id="284" r:id="rId16"/>
    <p:sldId id="282" r:id="rId17"/>
    <p:sldId id="283" r:id="rId18"/>
    <p:sldId id="285" r:id="rId19"/>
    <p:sldId id="286"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6" r:id="rId46"/>
    <p:sldId id="318" r:id="rId47"/>
    <p:sldId id="319" r:id="rId48"/>
    <p:sldId id="322" r:id="rId49"/>
    <p:sldId id="323" r:id="rId50"/>
    <p:sldId id="327" r:id="rId51"/>
    <p:sldId id="324" r:id="rId52"/>
    <p:sldId id="328" r:id="rId53"/>
    <p:sldId id="329" r:id="rId54"/>
    <p:sldId id="330" r:id="rId55"/>
    <p:sldId id="331" r:id="rId56"/>
    <p:sldId id="321"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406" autoAdjust="0"/>
  </p:normalViewPr>
  <p:slideViewPr>
    <p:cSldViewPr>
      <p:cViewPr varScale="1">
        <p:scale>
          <a:sx n="115" d="100"/>
          <a:sy n="115" d="100"/>
        </p:scale>
        <p:origin x="149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42848-36ED-49D0-B1F6-BD47371380BF}" type="datetimeFigureOut">
              <a:rPr lang="ru-RU" smtClean="0"/>
              <a:pPr/>
              <a:t>21.11.2023</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F7208-A281-4019-9B41-B0156BDA6294}" type="slidenum">
              <a:rPr lang="ru-RU" smtClean="0"/>
              <a:pPr/>
              <a:t>‹#›</a:t>
            </a:fld>
            <a:endParaRPr lang="ru-RU"/>
          </a:p>
        </p:txBody>
      </p:sp>
    </p:spTree>
    <p:extLst>
      <p:ext uri="{BB962C8B-B14F-4D97-AF65-F5344CB8AC3E}">
        <p14:creationId xmlns:p14="http://schemas.microsoft.com/office/powerpoint/2010/main" val="50001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4F7208-A281-4019-9B41-B0156BDA6294}" type="slidenum">
              <a:rPr lang="ru-RU" smtClean="0"/>
              <a:pPr/>
              <a:t>19</a:t>
            </a:fld>
            <a:endParaRPr lang="ru-RU"/>
          </a:p>
        </p:txBody>
      </p:sp>
    </p:spTree>
    <p:extLst>
      <p:ext uri="{BB962C8B-B14F-4D97-AF65-F5344CB8AC3E}">
        <p14:creationId xmlns:p14="http://schemas.microsoft.com/office/powerpoint/2010/main" val="112099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21.11.2023</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6.gif"/></Relationships>
</file>

<file path=ppt/slides/_rels/slide5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404664"/>
            <a:ext cx="3534544" cy="648072"/>
          </a:xfrm>
        </p:spPr>
        <p:txBody>
          <a:bodyPr>
            <a:normAutofit/>
          </a:bodyPr>
          <a:lstStyle/>
          <a:p>
            <a:pPr algn="l"/>
            <a:r>
              <a:rPr lang="ru-RU" altLang="ru-RU" sz="2400" dirty="0">
                <a:solidFill>
                  <a:schemeClr val="tx1">
                    <a:lumMod val="75000"/>
                  </a:schemeClr>
                </a:solidFill>
                <a:latin typeface="Times New Roman" panose="02020603050405020304" pitchFamily="18" charset="0"/>
                <a:cs typeface="Times New Roman" panose="02020603050405020304" pitchFamily="18" charset="0"/>
              </a:rPr>
              <a:t>Форма</a:t>
            </a:r>
            <a:r>
              <a:rPr lang="ru-RU" altLang="ru-RU" sz="2400" dirty="0">
                <a:solidFill>
                  <a:srgbClr val="660066"/>
                </a:solidFill>
                <a:latin typeface="Times New Roman" panose="02020603050405020304" pitchFamily="18" charset="0"/>
                <a:cs typeface="Times New Roman" panose="02020603050405020304" pitchFamily="18" charset="0"/>
              </a:rPr>
              <a:t> </a:t>
            </a:r>
            <a:r>
              <a:rPr lang="ru-RU" altLang="ru-RU" sz="2400" dirty="0">
                <a:solidFill>
                  <a:schemeClr val="tx1">
                    <a:lumMod val="75000"/>
                  </a:schemeClr>
                </a:solidFill>
                <a:latin typeface="Times New Roman" panose="02020603050405020304" pitchFamily="18" charset="0"/>
                <a:cs typeface="Times New Roman" panose="02020603050405020304" pitchFamily="18" charset="0"/>
              </a:rPr>
              <a:t>№12</a:t>
            </a:r>
            <a:endParaRPr lang="ru-RU" sz="2400" dirty="0">
              <a:solidFill>
                <a:schemeClr val="tx1">
                  <a:lumMod val="75000"/>
                </a:schemeClr>
              </a:solidFill>
            </a:endParaRPr>
          </a:p>
        </p:txBody>
      </p:sp>
      <p:sp>
        <p:nvSpPr>
          <p:cNvPr id="3" name="Подзаголовок 2"/>
          <p:cNvSpPr>
            <a:spLocks noGrp="1"/>
          </p:cNvSpPr>
          <p:nvPr>
            <p:ph type="subTitle" idx="1"/>
          </p:nvPr>
        </p:nvSpPr>
        <p:spPr/>
        <p:txBody>
          <a:bodyPr>
            <a:normAutofit fontScale="92500" lnSpcReduction="20000"/>
          </a:bodyPr>
          <a:lstStyle/>
          <a:p>
            <a:pPr lvl="0" algn="ctr" fontAlgn="base" latinLnBrk="1">
              <a:spcBef>
                <a:spcPct val="0"/>
              </a:spcBef>
              <a:spcAft>
                <a:spcPct val="0"/>
              </a:spcAft>
              <a:defRPr/>
            </a:pPr>
            <a:r>
              <a:rPr lang="ru-RU" altLang="ru-RU" sz="2800" b="1" i="1" dirty="0">
                <a:solidFill>
                  <a:srgbClr val="002060"/>
                </a:solidFill>
                <a:latin typeface="Times New Roman" panose="02020603050405020304" pitchFamily="18" charset="0"/>
                <a:cs typeface="Times New Roman" panose="02020603050405020304" pitchFamily="18" charset="0"/>
              </a:rPr>
              <a:t>СВЕДЕНИЯ О ЧИСЛЕ ЗАБОЛЕВАНИЙ, </a:t>
            </a:r>
          </a:p>
          <a:p>
            <a:pPr lvl="0" algn="ctr" fontAlgn="base" latinLnBrk="1">
              <a:spcBef>
                <a:spcPct val="0"/>
              </a:spcBef>
              <a:spcAft>
                <a:spcPct val="0"/>
              </a:spcAft>
              <a:defRPr/>
            </a:pPr>
            <a:r>
              <a:rPr lang="ru-RU" altLang="ru-RU" sz="2800" b="1" i="1" dirty="0">
                <a:solidFill>
                  <a:srgbClr val="002060"/>
                </a:solidFill>
                <a:latin typeface="Times New Roman" panose="02020603050405020304" pitchFamily="18" charset="0"/>
                <a:cs typeface="Times New Roman" panose="02020603050405020304" pitchFamily="18" charset="0"/>
              </a:rPr>
              <a:t>ЗАРЕГИСТРИРОВАННЫХ У ПАЦИЕНТОВ,</a:t>
            </a:r>
          </a:p>
          <a:p>
            <a:pPr lvl="0" algn="ctr" fontAlgn="base" latinLnBrk="1">
              <a:spcBef>
                <a:spcPct val="0"/>
              </a:spcBef>
              <a:spcAft>
                <a:spcPct val="0"/>
              </a:spcAft>
              <a:defRPr/>
            </a:pPr>
            <a:r>
              <a:rPr lang="ru-RU" altLang="ru-RU" sz="2800" b="1" i="1" dirty="0">
                <a:solidFill>
                  <a:srgbClr val="002060"/>
                </a:solidFill>
                <a:latin typeface="Times New Roman" panose="02020603050405020304" pitchFamily="18" charset="0"/>
                <a:cs typeface="Times New Roman" panose="02020603050405020304" pitchFamily="18" charset="0"/>
              </a:rPr>
              <a:t>ПРОЖИВАЮЩИХ  В РАЙОНЕ ОБСЛУЖИВАНИЯ </a:t>
            </a:r>
          </a:p>
          <a:p>
            <a:pPr lvl="0" algn="ctr" fontAlgn="base" latinLnBrk="1">
              <a:spcBef>
                <a:spcPct val="0"/>
              </a:spcBef>
              <a:spcAft>
                <a:spcPct val="0"/>
              </a:spcAft>
              <a:defRPr/>
            </a:pPr>
            <a:r>
              <a:rPr lang="ru-RU" altLang="ru-RU" sz="2800" b="1" i="1" dirty="0">
                <a:solidFill>
                  <a:srgbClr val="002060"/>
                </a:solidFill>
                <a:latin typeface="Times New Roman" panose="02020603050405020304" pitchFamily="18" charset="0"/>
                <a:cs typeface="Times New Roman" panose="02020603050405020304" pitchFamily="18" charset="0"/>
              </a:rPr>
              <a:t>МЕДИЦИНСКОЙ ОРГАНИЗАЦИИ </a:t>
            </a:r>
            <a:br>
              <a:rPr lang="ru-RU" altLang="ru-RU" sz="2800" b="1" i="1" dirty="0">
                <a:solidFill>
                  <a:srgbClr val="002060"/>
                </a:solidFill>
                <a:latin typeface="Times New Roman" panose="02020603050405020304" pitchFamily="18" charset="0"/>
                <a:cs typeface="Times New Roman" panose="02020603050405020304" pitchFamily="18" charset="0"/>
              </a:rPr>
            </a:br>
            <a:r>
              <a:rPr lang="ru-RU" altLang="ru-RU" sz="2800" b="1" i="1" dirty="0">
                <a:solidFill>
                  <a:srgbClr val="002060"/>
                </a:solidFill>
                <a:latin typeface="Times New Roman" panose="02020603050405020304" pitchFamily="18" charset="0"/>
                <a:cs typeface="Times New Roman" panose="02020603050405020304" pitchFamily="18" charset="0"/>
              </a:rPr>
              <a:t>за </a:t>
            </a:r>
            <a:r>
              <a:rPr lang="ru-RU" altLang="ru-RU" sz="2800" b="1" i="1" dirty="0" smtClean="0">
                <a:solidFill>
                  <a:srgbClr val="002060"/>
                </a:solidFill>
                <a:latin typeface="Times New Roman" panose="02020603050405020304" pitchFamily="18" charset="0"/>
                <a:cs typeface="Times New Roman" panose="02020603050405020304" pitchFamily="18" charset="0"/>
              </a:rPr>
              <a:t>202</a:t>
            </a:r>
            <a:r>
              <a:rPr lang="en-US" altLang="ru-RU" sz="2800" b="1" i="1" dirty="0" smtClean="0">
                <a:solidFill>
                  <a:srgbClr val="002060"/>
                </a:solidFill>
                <a:latin typeface="Times New Roman" panose="02020603050405020304" pitchFamily="18" charset="0"/>
                <a:cs typeface="Times New Roman" panose="02020603050405020304" pitchFamily="18" charset="0"/>
              </a:rPr>
              <a:t>3</a:t>
            </a:r>
            <a:r>
              <a:rPr lang="ru-RU" altLang="ru-RU" sz="2800" b="1" i="1" dirty="0" smtClean="0">
                <a:solidFill>
                  <a:srgbClr val="002060"/>
                </a:solidFill>
                <a:latin typeface="Times New Roman" panose="02020603050405020304" pitchFamily="18" charset="0"/>
                <a:cs typeface="Times New Roman" panose="02020603050405020304" pitchFamily="18" charset="0"/>
              </a:rPr>
              <a:t> </a:t>
            </a:r>
            <a:r>
              <a:rPr lang="ru-RU" altLang="ru-RU" sz="2800" b="1" i="1" dirty="0">
                <a:solidFill>
                  <a:srgbClr val="002060"/>
                </a:solidFill>
                <a:latin typeface="Times New Roman" panose="02020603050405020304" pitchFamily="18" charset="0"/>
                <a:cs typeface="Times New Roman" panose="02020603050405020304" pitchFamily="18" charset="0"/>
              </a:rPr>
              <a:t>год</a:t>
            </a:r>
            <a:endParaRPr lang="ru-RU" altLang="ru-RU" sz="2800" b="1" dirty="0">
              <a:solidFill>
                <a:srgbClr val="002060"/>
              </a:solidFill>
              <a:latin typeface="Times New Roman" panose="02020603050405020304" pitchFamily="18" charset="0"/>
              <a:cs typeface="Times New Roman" panose="02020603050405020304" pitchFamily="18" charset="0"/>
            </a:endParaRPr>
          </a:p>
          <a:p>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80728"/>
            <a:ext cx="8305800" cy="5103440"/>
          </a:xfrm>
        </p:spPr>
        <p:txBody>
          <a:bodyPr>
            <a:normAutofit fontScale="90000"/>
          </a:bodyPr>
          <a:lstStyle/>
          <a:p>
            <a:pPr lvl="0" fontAlgn="base" latinLnBrk="1">
              <a:spcAft>
                <a:spcPct val="0"/>
              </a:spcAft>
            </a:pPr>
            <a:r>
              <a:rPr lang="ru-RU" sz="1800" b="1" dirty="0" smtClean="0">
                <a:solidFill>
                  <a:srgbClr val="FF0000"/>
                </a:solidFill>
                <a:latin typeface="Times New Roman" pitchFamily="18" charset="0"/>
                <a:ea typeface="Calibri"/>
                <a:cs typeface="Times New Roman" pitchFamily="18" charset="0"/>
              </a:rPr>
              <a:t>Графа 8 </a:t>
            </a:r>
            <a:r>
              <a:rPr lang="ru-RU" sz="1800" dirty="0" smtClean="0">
                <a:solidFill>
                  <a:prstClr val="black"/>
                </a:solidFill>
                <a:latin typeface="Times New Roman" pitchFamily="18" charset="0"/>
                <a:ea typeface="Calibri"/>
                <a:cs typeface="Times New Roman" pitchFamily="18" charset="0"/>
              </a:rPr>
              <a:t>–взято по Д-наблюдение. Рассчитывается по формуле. В текущем году посетили МО (гр.3.1) + взято под </a:t>
            </a:r>
            <a:br>
              <a:rPr lang="ru-RU" sz="1800" dirty="0" smtClean="0">
                <a:solidFill>
                  <a:prstClr val="black"/>
                </a:solidFill>
                <a:latin typeface="Times New Roman" pitchFamily="18" charset="0"/>
                <a:ea typeface="Calibri"/>
                <a:cs typeface="Times New Roman" pitchFamily="18" charset="0"/>
              </a:rPr>
            </a:br>
            <a:r>
              <a:rPr lang="ru-RU" sz="1800" dirty="0" smtClean="0">
                <a:solidFill>
                  <a:prstClr val="black"/>
                </a:solidFill>
                <a:latin typeface="Times New Roman" pitchFamily="18" charset="0"/>
                <a:ea typeface="Calibri"/>
                <a:cs typeface="Times New Roman" pitchFamily="18" charset="0"/>
              </a:rPr>
              <a:t>диспансерное наблюдение  из числа впервые выявленных (гр. 10))</a:t>
            </a:r>
            <a:r>
              <a:rPr lang="ru-RU" altLang="ru-RU" sz="1800" dirty="0" smtClean="0">
                <a:solidFill>
                  <a:srgbClr val="002060"/>
                </a:solidFill>
                <a:latin typeface="Times New Roman" panose="02020603050405020304" pitchFamily="18" charset="0"/>
                <a:cs typeface="Times New Roman" panose="02020603050405020304" pitchFamily="18" charset="0"/>
              </a:rPr>
              <a:t>   </a:t>
            </a:r>
            <a:r>
              <a:rPr lang="ru-RU" altLang="ru-RU" sz="1800" b="1" dirty="0" smtClean="0">
                <a:solidFill>
                  <a:srgbClr val="FF0000"/>
                </a:solidFill>
                <a:latin typeface="Times New Roman" panose="02020603050405020304" pitchFamily="18" charset="0"/>
                <a:cs typeface="Times New Roman" panose="02020603050405020304" pitchFamily="18" charset="0"/>
              </a:rPr>
              <a:t>гр.8 = гр.3.1 + гр.10 </a:t>
            </a:r>
            <a:br>
              <a:rPr lang="ru-RU" altLang="ru-RU" sz="1800" b="1" dirty="0" smtClean="0">
                <a:solidFill>
                  <a:srgbClr val="FF0000"/>
                </a:solidFill>
                <a:latin typeface="Times New Roman" panose="02020603050405020304" pitchFamily="18" charset="0"/>
                <a:cs typeface="Times New Roman" panose="02020603050405020304" pitchFamily="18" charset="0"/>
              </a:rPr>
            </a:br>
            <a:r>
              <a:rPr lang="ru-RU" altLang="ru-RU" sz="1800" b="1" dirty="0" smtClean="0">
                <a:solidFill>
                  <a:srgbClr val="FF0000"/>
                </a:solidFill>
                <a:latin typeface="Times New Roman" panose="02020603050405020304" pitchFamily="18" charset="0"/>
                <a:cs typeface="Times New Roman" panose="02020603050405020304" pitchFamily="18" charset="0"/>
              </a:rPr>
              <a:t/>
            </a:r>
            <a:br>
              <a:rPr lang="ru-RU" altLang="ru-RU" sz="1800" b="1" dirty="0" smtClean="0">
                <a:solidFill>
                  <a:srgbClr val="FF0000"/>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Таким образом получается:</a:t>
            </a:r>
            <a:r>
              <a:rPr lang="ru-RU" sz="1200" dirty="0" smtClean="0">
                <a:solidFill>
                  <a:prstClr val="black"/>
                </a:solidFill>
                <a:latin typeface="Times New Roman" pitchFamily="18" charset="0"/>
                <a:ea typeface="Calibri"/>
                <a:cs typeface="Times New Roman" pitchFamily="18" charset="0"/>
              </a:rPr>
              <a:t/>
            </a:r>
            <a:br>
              <a:rPr lang="ru-RU" sz="1200" dirty="0" smtClean="0">
                <a:solidFill>
                  <a:prstClr val="black"/>
                </a:solidFill>
                <a:latin typeface="Times New Roman" pitchFamily="18" charset="0"/>
                <a:ea typeface="Calibri"/>
                <a:cs typeface="Times New Roman" pitchFamily="18" charset="0"/>
              </a:rPr>
            </a:br>
            <a:r>
              <a:rPr lang="ru-RU" sz="1200" dirty="0" smtClean="0">
                <a:solidFill>
                  <a:prstClr val="black"/>
                </a:solidFill>
                <a:latin typeface="Times New Roman" pitchFamily="18" charset="0"/>
                <a:ea typeface="Calibri"/>
                <a:cs typeface="Times New Roman" pitchFamily="18" charset="0"/>
              </a:rPr>
              <a:t/>
            </a:r>
            <a:br>
              <a:rPr lang="ru-RU" sz="1200" dirty="0" smtClean="0">
                <a:solidFill>
                  <a:prstClr val="black"/>
                </a:solidFill>
                <a:latin typeface="Times New Roman" pitchFamily="18" charset="0"/>
                <a:ea typeface="Calibri"/>
                <a:cs typeface="Times New Roman" pitchFamily="18" charset="0"/>
              </a:rPr>
            </a:br>
            <a:r>
              <a:rPr lang="ru-RU" altLang="ru-RU" sz="1800" dirty="0" smtClean="0">
                <a:solidFill>
                  <a:schemeClr val="tx1"/>
                </a:solidFill>
                <a:latin typeface="Times New Roman" pitchFamily="18" charset="0"/>
                <a:ea typeface="Calibri"/>
                <a:cs typeface="Times New Roman" pitchFamily="18" charset="0"/>
              </a:rPr>
              <a:t>Таблица </a:t>
            </a:r>
            <a:r>
              <a:rPr lang="ru-RU" altLang="ru-RU" sz="1800" dirty="0">
                <a:solidFill>
                  <a:schemeClr val="tx1"/>
                </a:solidFill>
                <a:latin typeface="Times New Roman" pitchFamily="18" charset="0"/>
                <a:ea typeface="Calibri"/>
                <a:cs typeface="Times New Roman" pitchFamily="18" charset="0"/>
              </a:rPr>
              <a:t>1000</a:t>
            </a:r>
            <a:r>
              <a:rPr lang="ru-RU" altLang="ko-KR" sz="1800" dirty="0">
                <a:solidFill>
                  <a:schemeClr val="tx1"/>
                </a:solidFill>
                <a:latin typeface="Times New Roman" pitchFamily="18" charset="0"/>
                <a:ea typeface="Calibri"/>
                <a:cs typeface="Times New Roman" pitchFamily="18" charset="0"/>
              </a:rPr>
              <a:t/>
            </a:r>
            <a:br>
              <a:rPr lang="ru-RU" altLang="ko-KR" sz="1800" dirty="0">
                <a:solidFill>
                  <a:schemeClr val="tx1"/>
                </a:solidFill>
                <a:latin typeface="Times New Roman" pitchFamily="18" charset="0"/>
                <a:ea typeface="Calibri"/>
                <a:cs typeface="Times New Roman" pitchFamily="18" charset="0"/>
              </a:rPr>
            </a:br>
            <a:r>
              <a:rPr lang="ru-RU" altLang="ko-KR" sz="1800" dirty="0">
                <a:solidFill>
                  <a:schemeClr val="tx1"/>
                </a:solidFill>
                <a:latin typeface="Times New Roman" pitchFamily="18" charset="0"/>
                <a:ea typeface="Calibri"/>
                <a:cs typeface="Times New Roman" pitchFamily="18" charset="0"/>
              </a:rPr>
              <a:t>(Графа 15 за 2020 г) – (переходные дети в подростки) + (впервые взятые на Д-учет в текущем году) + (вновь прибывшие) + (ранее стоящие на Д-учете «оторвавшиеся» и кому диагноз был ранее установлен, но на Д-учете </a:t>
            </a:r>
            <a:r>
              <a:rPr lang="ru-RU" altLang="ko-KR" sz="1800" dirty="0">
                <a:solidFill>
                  <a:prstClr val="black"/>
                </a:solidFill>
                <a:latin typeface="Times New Roman" pitchFamily="18" charset="0"/>
                <a:ea typeface="Calibri"/>
                <a:cs typeface="Times New Roman" pitchFamily="18" charset="0"/>
              </a:rPr>
              <a:t>не состоял) = графа 8.</a:t>
            </a:r>
            <a:br>
              <a:rPr lang="ru-RU" altLang="ko-KR" sz="1800" dirty="0">
                <a:solidFill>
                  <a:prstClr val="black"/>
                </a:solidFill>
                <a:latin typeface="Times New Roman" pitchFamily="18" charset="0"/>
                <a:ea typeface="Calibri"/>
                <a:cs typeface="Times New Roman" pitchFamily="18" charset="0"/>
              </a:rPr>
            </a:br>
            <a:r>
              <a:rPr lang="ru-RU" altLang="ko-KR" sz="1800" dirty="0">
                <a:solidFill>
                  <a:prstClr val="black"/>
                </a:solidFill>
                <a:latin typeface="Times New Roman" pitchFamily="18" charset="0"/>
                <a:ea typeface="Calibri"/>
                <a:cs typeface="Times New Roman" pitchFamily="18" charset="0"/>
              </a:rPr>
              <a:t/>
            </a:r>
            <a:br>
              <a:rPr lang="ru-RU" altLang="ko-KR" sz="1800" dirty="0">
                <a:solidFill>
                  <a:prstClr val="black"/>
                </a:solidFill>
                <a:latin typeface="Times New Roman" pitchFamily="18" charset="0"/>
                <a:ea typeface="Calibri"/>
                <a:cs typeface="Times New Roman" pitchFamily="18" charset="0"/>
              </a:rPr>
            </a:br>
            <a:r>
              <a:rPr lang="ru-RU" altLang="ko-KR" sz="1800" dirty="0">
                <a:solidFill>
                  <a:prstClr val="black"/>
                </a:solidFill>
                <a:latin typeface="Times New Roman" pitchFamily="18" charset="0"/>
                <a:ea typeface="Calibri"/>
                <a:cs typeface="Times New Roman" pitchFamily="18" charset="0"/>
              </a:rPr>
              <a:t>Таблица 2000</a:t>
            </a:r>
            <a:br>
              <a:rPr lang="ru-RU" altLang="ko-KR" sz="1800" dirty="0">
                <a:solidFill>
                  <a:prstClr val="black"/>
                </a:solidFill>
                <a:latin typeface="Times New Roman" pitchFamily="18" charset="0"/>
                <a:ea typeface="Calibri"/>
                <a:cs typeface="Times New Roman" pitchFamily="18" charset="0"/>
              </a:rPr>
            </a:br>
            <a:r>
              <a:rPr lang="ru-RU" altLang="ko-KR" sz="1800" dirty="0">
                <a:solidFill>
                  <a:prstClr val="black"/>
                </a:solidFill>
                <a:latin typeface="Times New Roman" pitchFamily="18" charset="0"/>
                <a:ea typeface="Calibri"/>
                <a:cs typeface="Times New Roman" pitchFamily="18" charset="0"/>
              </a:rPr>
              <a:t>(Графа 15 за 2020 г) – (переходные подростки во взрослые) + (впервые взятые на Д-учет в текущем году) + (вновь прибывшие) + (ранее стоящие на Д-учете «оторвавшиеся» и кому диагноз был ранее установлен, но на Д-учете не состоял) + (переходные из детей, таблицы 1000) = графа 8.</a:t>
            </a:r>
            <a:br>
              <a:rPr lang="ru-RU" altLang="ko-KR" sz="1800" dirty="0">
                <a:solidFill>
                  <a:prstClr val="black"/>
                </a:solidFill>
                <a:latin typeface="Times New Roman" pitchFamily="18" charset="0"/>
                <a:ea typeface="Calibri"/>
                <a:cs typeface="Times New Roman" pitchFamily="18" charset="0"/>
              </a:rPr>
            </a:br>
            <a:r>
              <a:rPr lang="ru-RU" altLang="ko-KR" sz="1800" dirty="0">
                <a:solidFill>
                  <a:prstClr val="black"/>
                </a:solidFill>
                <a:latin typeface="Times New Roman" pitchFamily="18" charset="0"/>
                <a:ea typeface="Calibri"/>
                <a:cs typeface="Times New Roman" pitchFamily="18" charset="0"/>
              </a:rPr>
              <a:t/>
            </a:r>
            <a:br>
              <a:rPr lang="ru-RU" altLang="ko-KR" sz="1800" dirty="0">
                <a:solidFill>
                  <a:prstClr val="black"/>
                </a:solidFill>
                <a:latin typeface="Times New Roman" pitchFamily="18" charset="0"/>
                <a:ea typeface="Calibri"/>
                <a:cs typeface="Times New Roman" pitchFamily="18" charset="0"/>
              </a:rPr>
            </a:br>
            <a:r>
              <a:rPr lang="ru-RU" altLang="ko-KR" sz="1800" dirty="0">
                <a:solidFill>
                  <a:prstClr val="black"/>
                </a:solidFill>
                <a:latin typeface="Times New Roman" pitchFamily="18" charset="0"/>
                <a:ea typeface="Calibri"/>
                <a:cs typeface="Times New Roman" pitchFamily="18" charset="0"/>
              </a:rPr>
              <a:t>Таблица 3000</a:t>
            </a:r>
            <a:br>
              <a:rPr lang="ru-RU" altLang="ko-KR" sz="1800" dirty="0">
                <a:solidFill>
                  <a:prstClr val="black"/>
                </a:solidFill>
                <a:latin typeface="Times New Roman" pitchFamily="18" charset="0"/>
                <a:ea typeface="Calibri"/>
                <a:cs typeface="Times New Roman" pitchFamily="18" charset="0"/>
              </a:rPr>
            </a:br>
            <a:r>
              <a:rPr lang="ru-RU" altLang="ko-KR" sz="1800" dirty="0">
                <a:solidFill>
                  <a:prstClr val="black"/>
                </a:solidFill>
                <a:latin typeface="Times New Roman" pitchFamily="18" charset="0"/>
                <a:ea typeface="Calibri"/>
                <a:cs typeface="Times New Roman" pitchFamily="18" charset="0"/>
              </a:rPr>
              <a:t>(Графа 15 за 2020 г) + (впервые взятые на Д-учет в текущем году) + (вновь прибывшие) + (ранее стоящие на Д-учете «оторвавшиеся» и кому диагноз был ранее установлен, но на Д-учете не состоял) + (переходные из подростков, таблицы 2000) = графа 8.</a:t>
            </a:r>
            <a:br>
              <a:rPr lang="ru-RU" altLang="ko-KR" sz="1800" dirty="0">
                <a:solidFill>
                  <a:prstClr val="black"/>
                </a:solidFill>
                <a:latin typeface="Times New Roman" pitchFamily="18" charset="0"/>
                <a:ea typeface="Calibri"/>
                <a:cs typeface="Times New Roman" pitchFamily="18" charset="0"/>
              </a:rPr>
            </a:br>
            <a:endParaRPr lang="ru-RU" sz="18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835382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484784"/>
            <a:ext cx="8305800" cy="8658200"/>
          </a:xfrm>
        </p:spPr>
        <p:txBody>
          <a:bodyPr>
            <a:normAutofit fontScale="90000"/>
          </a:bodyPr>
          <a:lstStyle/>
          <a:p>
            <a:pPr latinLnBrk="1">
              <a:defRPr/>
            </a:pPr>
            <a:r>
              <a:rPr lang="ru-RU" sz="1800" b="1" dirty="0">
                <a:solidFill>
                  <a:srgbClr val="FF0000"/>
                </a:solidFill>
                <a:latin typeface="Times New Roman" pitchFamily="18" charset="0"/>
                <a:ea typeface="Calibri"/>
                <a:cs typeface="Times New Roman" pitchFamily="18" charset="0"/>
              </a:rPr>
              <a:t>Графа 9 </a:t>
            </a:r>
            <a:r>
              <a:rPr lang="ru-RU" sz="1800" dirty="0">
                <a:solidFill>
                  <a:prstClr val="black"/>
                </a:solidFill>
                <a:latin typeface="Times New Roman" pitchFamily="18" charset="0"/>
                <a:ea typeface="Calibri"/>
                <a:cs typeface="Times New Roman" pitchFamily="18" charset="0"/>
              </a:rPr>
              <a:t>– с впервые в жизни установленным диагнозом. З</a:t>
            </a:r>
            <a:r>
              <a:rPr lang="ru-RU" altLang="ru-RU" sz="1800" dirty="0">
                <a:solidFill>
                  <a:prstClr val="black"/>
                </a:solidFill>
                <a:latin typeface="Times New Roman" pitchFamily="18" charset="0"/>
                <a:ea typeface="Calibri"/>
                <a:cs typeface="Times New Roman" pitchFamily="18" charset="0"/>
              </a:rPr>
              <a:t>аболевания, зарегистрированные у </a:t>
            </a:r>
            <a:r>
              <a:rPr lang="ru-RU" altLang="ru-RU" sz="1800" dirty="0" smtClean="0">
                <a:solidFill>
                  <a:prstClr val="black"/>
                </a:solidFill>
                <a:latin typeface="Times New Roman" pitchFamily="18" charset="0"/>
                <a:ea typeface="Calibri"/>
                <a:cs typeface="Times New Roman" pitchFamily="18" charset="0"/>
              </a:rPr>
              <a:t/>
            </a:r>
            <a:br>
              <a:rPr lang="ru-RU" altLang="ru-RU" sz="1800" dirty="0" smtClean="0">
                <a:solidFill>
                  <a:prstClr val="black"/>
                </a:solidFill>
                <a:latin typeface="Times New Roman" pitchFamily="18" charset="0"/>
                <a:ea typeface="Calibri"/>
                <a:cs typeface="Times New Roman" pitchFamily="18" charset="0"/>
              </a:rPr>
            </a:br>
            <a:r>
              <a:rPr lang="ru-RU" altLang="ru-RU" sz="1800" dirty="0" smtClean="0">
                <a:solidFill>
                  <a:prstClr val="black"/>
                </a:solidFill>
                <a:latin typeface="Times New Roman" pitchFamily="18" charset="0"/>
                <a:ea typeface="Calibri"/>
                <a:cs typeface="Times New Roman" pitchFamily="18" charset="0"/>
              </a:rPr>
              <a:t>пациентов </a:t>
            </a:r>
            <a:r>
              <a:rPr lang="ru-RU" altLang="ru-RU" sz="1800" dirty="0">
                <a:solidFill>
                  <a:prstClr val="black"/>
                </a:solidFill>
                <a:latin typeface="Times New Roman" pitchFamily="18" charset="0"/>
                <a:ea typeface="Calibri"/>
                <a:cs typeface="Times New Roman" pitchFamily="18" charset="0"/>
              </a:rPr>
              <a:t>впервые в жизни , из графы 4.  </a:t>
            </a:r>
            <a:r>
              <a:rPr lang="ru-RU" altLang="ru-RU" sz="1800" b="1" dirty="0">
                <a:solidFill>
                  <a:srgbClr val="FF0000"/>
                </a:solidFill>
                <a:latin typeface="Times New Roman" pitchFamily="18" charset="0"/>
                <a:ea typeface="Calibri"/>
                <a:cs typeface="Times New Roman" pitchFamily="18" charset="0"/>
              </a:rPr>
              <a:t>гр.9 ≤ гр.4</a:t>
            </a:r>
            <a:br>
              <a:rPr lang="ru-RU" altLang="ru-RU" sz="1800" b="1" dirty="0">
                <a:solidFill>
                  <a:srgbClr val="FF0000"/>
                </a:solidFill>
                <a:latin typeface="Times New Roman" pitchFamily="18" charset="0"/>
                <a:ea typeface="Calibri"/>
                <a:cs typeface="Times New Roman" pitchFamily="18" charset="0"/>
              </a:rPr>
            </a:br>
            <a:r>
              <a:rPr lang="ru-RU" altLang="ru-RU" sz="1800" b="1" dirty="0" smtClean="0">
                <a:solidFill>
                  <a:srgbClr val="FF0000"/>
                </a:solidFill>
                <a:latin typeface="Times New Roman" pitchFamily="18" charset="0"/>
                <a:ea typeface="Calibri"/>
                <a:cs typeface="Times New Roman" pitchFamily="18" charset="0"/>
              </a:rPr>
              <a:t/>
            </a:r>
            <a:br>
              <a:rPr lang="ru-RU" altLang="ru-RU" sz="1800" b="1" dirty="0" smtClean="0">
                <a:solidFill>
                  <a:srgbClr val="FF0000"/>
                </a:solidFill>
                <a:latin typeface="Times New Roman" pitchFamily="18" charset="0"/>
                <a:ea typeface="Calibri"/>
                <a:cs typeface="Times New Roman" pitchFamily="18" charset="0"/>
              </a:rPr>
            </a:br>
            <a:r>
              <a:rPr lang="ru-RU" sz="1800" b="1" dirty="0" smtClean="0">
                <a:solidFill>
                  <a:srgbClr val="FF0000"/>
                </a:solidFill>
                <a:latin typeface="Times New Roman" pitchFamily="18" charset="0"/>
                <a:ea typeface="Calibri"/>
                <a:cs typeface="Times New Roman" pitchFamily="18" charset="0"/>
              </a:rPr>
              <a:t>Графа </a:t>
            </a:r>
            <a:r>
              <a:rPr lang="ru-RU" sz="1800" b="1" dirty="0">
                <a:solidFill>
                  <a:srgbClr val="FF0000"/>
                </a:solidFill>
                <a:latin typeface="Times New Roman" pitchFamily="18" charset="0"/>
                <a:ea typeface="Calibri"/>
                <a:cs typeface="Times New Roman" pitchFamily="18" charset="0"/>
              </a:rPr>
              <a:t>10 </a:t>
            </a:r>
            <a:r>
              <a:rPr lang="ru-RU" sz="1800" dirty="0">
                <a:solidFill>
                  <a:prstClr val="black"/>
                </a:solidFill>
                <a:latin typeface="Times New Roman" pitchFamily="18" charset="0"/>
                <a:ea typeface="Calibri"/>
                <a:cs typeface="Times New Roman" pitchFamily="18" charset="0"/>
              </a:rPr>
              <a:t>-  взятые </a:t>
            </a:r>
            <a:r>
              <a:rPr lang="ru-RU" altLang="ru-RU" sz="1800" dirty="0">
                <a:solidFill>
                  <a:prstClr val="black"/>
                </a:solidFill>
                <a:latin typeface="Times New Roman" pitchFamily="18" charset="0"/>
                <a:ea typeface="Calibri"/>
                <a:cs typeface="Times New Roman" pitchFamily="18" charset="0"/>
              </a:rPr>
              <a:t>в течение года </a:t>
            </a:r>
            <a:r>
              <a:rPr lang="ru-RU" sz="1800" dirty="0">
                <a:solidFill>
                  <a:prstClr val="black"/>
                </a:solidFill>
                <a:latin typeface="Times New Roman" pitchFamily="18" charset="0"/>
                <a:ea typeface="Calibri"/>
                <a:cs typeface="Times New Roman" pitchFamily="18" charset="0"/>
              </a:rPr>
              <a:t>под диспансерное наблюдение из заболеваний с впервые в </a:t>
            </a:r>
            <a:r>
              <a:rPr lang="ru-RU" sz="1800" dirty="0" smtClean="0">
                <a:solidFill>
                  <a:prstClr val="black"/>
                </a:solidFill>
                <a:latin typeface="Times New Roman" pitchFamily="18" charset="0"/>
                <a:ea typeface="Calibri"/>
                <a:cs typeface="Times New Roman" pitchFamily="18" charset="0"/>
              </a:rPr>
              <a:t/>
            </a:r>
            <a:br>
              <a:rPr lang="ru-RU" sz="1800" dirty="0" smtClean="0">
                <a:solidFill>
                  <a:prstClr val="black"/>
                </a:solidFill>
                <a:latin typeface="Times New Roman" pitchFamily="18" charset="0"/>
                <a:ea typeface="Calibri"/>
                <a:cs typeface="Times New Roman" pitchFamily="18" charset="0"/>
              </a:rPr>
            </a:br>
            <a:r>
              <a:rPr lang="ru-RU" sz="1800" dirty="0" smtClean="0">
                <a:solidFill>
                  <a:prstClr val="black"/>
                </a:solidFill>
                <a:latin typeface="Times New Roman" pitchFamily="18" charset="0"/>
                <a:ea typeface="Calibri"/>
                <a:cs typeface="Times New Roman" pitchFamily="18" charset="0"/>
              </a:rPr>
              <a:t>жизни </a:t>
            </a:r>
            <a:r>
              <a:rPr lang="ru-RU" sz="1800" dirty="0">
                <a:solidFill>
                  <a:prstClr val="black"/>
                </a:solidFill>
                <a:latin typeface="Times New Roman" pitchFamily="18" charset="0"/>
                <a:ea typeface="Calibri"/>
                <a:cs typeface="Times New Roman" pitchFamily="18" charset="0"/>
              </a:rPr>
              <a:t>установленным диагнозом</a:t>
            </a:r>
            <a:r>
              <a:rPr lang="ru-RU" altLang="ru-RU" sz="1800" dirty="0">
                <a:solidFill>
                  <a:prstClr val="black"/>
                </a:solidFill>
                <a:latin typeface="Times New Roman" pitchFamily="18" charset="0"/>
                <a:ea typeface="Calibri"/>
                <a:cs typeface="Times New Roman" pitchFamily="18" charset="0"/>
              </a:rPr>
              <a:t>, из графы 9. </a:t>
            </a:r>
            <a:r>
              <a:rPr lang="ru-RU" altLang="ru-RU" sz="1800" b="1" dirty="0">
                <a:solidFill>
                  <a:srgbClr val="FF0000"/>
                </a:solidFill>
                <a:latin typeface="Times New Roman" pitchFamily="18" charset="0"/>
                <a:ea typeface="Calibri"/>
                <a:cs typeface="Times New Roman" pitchFamily="18" charset="0"/>
              </a:rPr>
              <a:t>гр.10 ≤ гр.9</a:t>
            </a:r>
            <a:br>
              <a:rPr lang="ru-RU" altLang="ru-RU" sz="1800" b="1" dirty="0">
                <a:solidFill>
                  <a:srgbClr val="FF0000"/>
                </a:solidFill>
                <a:latin typeface="Times New Roman" pitchFamily="18" charset="0"/>
                <a:ea typeface="Calibri"/>
                <a:cs typeface="Times New Roman" pitchFamily="18" charset="0"/>
              </a:rPr>
            </a:br>
            <a:r>
              <a:rPr lang="ru-RU" altLang="ru-RU" sz="1800" b="1" dirty="0" smtClean="0">
                <a:solidFill>
                  <a:srgbClr val="FF0000"/>
                </a:solidFill>
                <a:latin typeface="Times New Roman" pitchFamily="18" charset="0"/>
                <a:ea typeface="Calibri"/>
                <a:cs typeface="Times New Roman" pitchFamily="18" charset="0"/>
              </a:rPr>
              <a:t/>
            </a:r>
            <a:br>
              <a:rPr lang="ru-RU" altLang="ru-RU" sz="1800" b="1" dirty="0" smtClean="0">
                <a:solidFill>
                  <a:srgbClr val="FF0000"/>
                </a:solidFill>
                <a:latin typeface="Times New Roman" pitchFamily="18" charset="0"/>
                <a:ea typeface="Calibri"/>
                <a:cs typeface="Times New Roman" pitchFamily="18" charset="0"/>
              </a:rPr>
            </a:br>
            <a:r>
              <a:rPr lang="ru-RU" sz="1800" b="1" dirty="0" smtClean="0">
                <a:solidFill>
                  <a:srgbClr val="FF0000"/>
                </a:solidFill>
                <a:latin typeface="Times New Roman" pitchFamily="18" charset="0"/>
                <a:ea typeface="Calibri"/>
                <a:cs typeface="Times New Roman" pitchFamily="18" charset="0"/>
              </a:rPr>
              <a:t>Графа </a:t>
            </a:r>
            <a:r>
              <a:rPr lang="ru-RU" sz="1800" b="1" dirty="0">
                <a:solidFill>
                  <a:srgbClr val="FF0000"/>
                </a:solidFill>
                <a:latin typeface="Times New Roman" pitchFamily="18" charset="0"/>
                <a:ea typeface="Calibri"/>
                <a:cs typeface="Times New Roman" pitchFamily="18" charset="0"/>
              </a:rPr>
              <a:t>11 </a:t>
            </a:r>
            <a:r>
              <a:rPr lang="ru-RU" sz="1800" dirty="0">
                <a:solidFill>
                  <a:prstClr val="black"/>
                </a:solidFill>
                <a:latin typeface="Times New Roman" pitchFamily="18" charset="0"/>
                <a:ea typeface="Calibri"/>
                <a:cs typeface="Times New Roman" pitchFamily="18" charset="0"/>
              </a:rPr>
              <a:t>-  впервые в жизни установленный диагноз, выявленный при профосмотре, </a:t>
            </a:r>
            <a:r>
              <a:rPr lang="ru-RU" altLang="ru-RU" sz="1800" dirty="0">
                <a:solidFill>
                  <a:prstClr val="black"/>
                </a:solidFill>
                <a:latin typeface="Times New Roman" pitchFamily="18" charset="0"/>
                <a:ea typeface="Calibri"/>
                <a:cs typeface="Times New Roman" pitchFamily="18" charset="0"/>
              </a:rPr>
              <a:t>из </a:t>
            </a:r>
            <a:r>
              <a:rPr lang="ru-RU" altLang="ru-RU" sz="1800" dirty="0" smtClean="0">
                <a:solidFill>
                  <a:prstClr val="black"/>
                </a:solidFill>
                <a:latin typeface="Times New Roman" pitchFamily="18" charset="0"/>
                <a:ea typeface="Calibri"/>
                <a:cs typeface="Times New Roman" pitchFamily="18" charset="0"/>
              </a:rPr>
              <a:t/>
            </a:r>
            <a:br>
              <a:rPr lang="ru-RU" altLang="ru-RU" sz="1800" dirty="0" smtClean="0">
                <a:solidFill>
                  <a:prstClr val="black"/>
                </a:solidFill>
                <a:latin typeface="Times New Roman" pitchFamily="18" charset="0"/>
                <a:ea typeface="Calibri"/>
                <a:cs typeface="Times New Roman" pitchFamily="18" charset="0"/>
              </a:rPr>
            </a:br>
            <a:r>
              <a:rPr lang="ru-RU" altLang="ru-RU" sz="1800" dirty="0" smtClean="0">
                <a:solidFill>
                  <a:prstClr val="black"/>
                </a:solidFill>
                <a:latin typeface="Times New Roman" pitchFamily="18" charset="0"/>
                <a:ea typeface="Calibri"/>
                <a:cs typeface="Times New Roman" pitchFamily="18" charset="0"/>
              </a:rPr>
              <a:t>графы </a:t>
            </a:r>
            <a:r>
              <a:rPr lang="ru-RU" altLang="ru-RU" sz="1800" dirty="0">
                <a:solidFill>
                  <a:prstClr val="black"/>
                </a:solidFill>
                <a:latin typeface="Times New Roman" pitchFamily="18" charset="0"/>
                <a:ea typeface="Calibri"/>
                <a:cs typeface="Times New Roman" pitchFamily="18" charset="0"/>
              </a:rPr>
              <a:t>9.</a:t>
            </a:r>
            <a:br>
              <a:rPr lang="ru-RU" altLang="ru-RU" sz="1800" dirty="0">
                <a:solidFill>
                  <a:prstClr val="black"/>
                </a:solidFill>
                <a:latin typeface="Times New Roman" pitchFamily="18" charset="0"/>
                <a:ea typeface="Calibri"/>
                <a:cs typeface="Times New Roman" pitchFamily="18" charset="0"/>
              </a:rPr>
            </a:br>
            <a:r>
              <a:rPr lang="ru-RU" altLang="ru-RU" sz="1800" dirty="0" smtClean="0">
                <a:solidFill>
                  <a:prstClr val="black"/>
                </a:solidFill>
                <a:latin typeface="Times New Roman" pitchFamily="18" charset="0"/>
                <a:ea typeface="Calibri"/>
                <a:cs typeface="Times New Roman" pitchFamily="18" charset="0"/>
              </a:rPr>
              <a:t/>
            </a:r>
            <a:br>
              <a:rPr lang="ru-RU" altLang="ru-RU" sz="1800" dirty="0" smtClean="0">
                <a:solidFill>
                  <a:prstClr val="black"/>
                </a:solidFill>
                <a:latin typeface="Times New Roman" pitchFamily="18" charset="0"/>
                <a:ea typeface="Calibri"/>
                <a:cs typeface="Times New Roman" pitchFamily="18" charset="0"/>
              </a:rPr>
            </a:br>
            <a:r>
              <a:rPr lang="ru-RU" sz="1800" b="1" dirty="0" smtClean="0">
                <a:solidFill>
                  <a:srgbClr val="FF0000"/>
                </a:solidFill>
                <a:latin typeface="Times New Roman" pitchFamily="18" charset="0"/>
                <a:ea typeface="Calibri"/>
                <a:cs typeface="Times New Roman" pitchFamily="18" charset="0"/>
              </a:rPr>
              <a:t>Графа </a:t>
            </a:r>
            <a:r>
              <a:rPr lang="ru-RU" sz="1800" b="1" dirty="0">
                <a:solidFill>
                  <a:srgbClr val="FF0000"/>
                </a:solidFill>
                <a:latin typeface="Times New Roman" pitchFamily="18" charset="0"/>
                <a:ea typeface="Calibri"/>
                <a:cs typeface="Times New Roman" pitchFamily="18" charset="0"/>
              </a:rPr>
              <a:t>12 </a:t>
            </a:r>
            <a:r>
              <a:rPr lang="ru-RU" sz="1800" dirty="0">
                <a:solidFill>
                  <a:prstClr val="black"/>
                </a:solidFill>
                <a:latin typeface="Times New Roman" pitchFamily="18" charset="0"/>
                <a:ea typeface="Calibri"/>
                <a:cs typeface="Times New Roman" pitchFamily="18" charset="0"/>
              </a:rPr>
              <a:t>- впервые в жизни установленный диагноз,  выявленный при </a:t>
            </a:r>
            <a:r>
              <a:rPr lang="ru-RU" sz="1800" dirty="0" smtClean="0">
                <a:solidFill>
                  <a:prstClr val="black"/>
                </a:solidFill>
                <a:latin typeface="Times New Roman" pitchFamily="18" charset="0"/>
                <a:ea typeface="Calibri"/>
                <a:cs typeface="Times New Roman" pitchFamily="18" charset="0"/>
              </a:rPr>
              <a:t>диспансеризации</a:t>
            </a:r>
            <a:r>
              <a:rPr lang="ru-RU" altLang="ru-RU" sz="1800" dirty="0" smtClean="0">
                <a:solidFill>
                  <a:prstClr val="black"/>
                </a:solidFill>
                <a:latin typeface="Times New Roman" pitchFamily="18" charset="0"/>
                <a:ea typeface="Calibri"/>
                <a:cs typeface="Times New Roman" pitchFamily="18" charset="0"/>
              </a:rPr>
              <a:t>, из </a:t>
            </a:r>
            <a:br>
              <a:rPr lang="ru-RU" altLang="ru-RU" sz="1800" dirty="0" smtClean="0">
                <a:solidFill>
                  <a:prstClr val="black"/>
                </a:solidFill>
                <a:latin typeface="Times New Roman" pitchFamily="18" charset="0"/>
                <a:ea typeface="Calibri"/>
                <a:cs typeface="Times New Roman" pitchFamily="18" charset="0"/>
              </a:rPr>
            </a:br>
            <a:r>
              <a:rPr lang="ru-RU" altLang="ru-RU" sz="1800" dirty="0" smtClean="0">
                <a:solidFill>
                  <a:prstClr val="black"/>
                </a:solidFill>
                <a:latin typeface="Times New Roman" pitchFamily="18" charset="0"/>
                <a:ea typeface="Calibri"/>
                <a:cs typeface="Times New Roman" pitchFamily="18" charset="0"/>
              </a:rPr>
              <a:t>графы </a:t>
            </a:r>
            <a:r>
              <a:rPr lang="ru-RU" altLang="ru-RU" sz="1800" dirty="0">
                <a:solidFill>
                  <a:prstClr val="black"/>
                </a:solidFill>
                <a:latin typeface="Times New Roman" pitchFamily="18" charset="0"/>
                <a:ea typeface="Calibri"/>
                <a:cs typeface="Times New Roman" pitchFamily="18" charset="0"/>
              </a:rPr>
              <a:t>9</a:t>
            </a:r>
            <a:r>
              <a:rPr lang="ru-RU" altLang="ru-RU" sz="1800" dirty="0" smtClean="0">
                <a:solidFill>
                  <a:prstClr val="black"/>
                </a:solidFill>
                <a:latin typeface="Times New Roman" pitchFamily="18" charset="0"/>
                <a:ea typeface="Calibri"/>
                <a:cs typeface="Times New Roman" pitchFamily="18" charset="0"/>
              </a:rPr>
              <a:t>.</a:t>
            </a:r>
            <a:br>
              <a:rPr lang="ru-RU" altLang="ru-RU" sz="1800" dirty="0" smtClean="0">
                <a:solidFill>
                  <a:prstClr val="black"/>
                </a:solidFill>
                <a:latin typeface="Times New Roman" pitchFamily="18" charset="0"/>
                <a:ea typeface="Calibri"/>
                <a:cs typeface="Times New Roman" pitchFamily="18" charset="0"/>
              </a:rPr>
            </a:br>
            <a:r>
              <a:rPr lang="ru-RU" sz="1800" dirty="0">
                <a:solidFill>
                  <a:prstClr val="black"/>
                </a:solidFill>
                <a:latin typeface="Times New Roman" pitchFamily="18" charset="0"/>
                <a:ea typeface="Calibri"/>
                <a:cs typeface="Times New Roman" pitchFamily="18" charset="0"/>
              </a:rPr>
              <a:t> </a:t>
            </a:r>
            <a:r>
              <a:rPr lang="ru-RU" sz="1800" dirty="0" smtClean="0">
                <a:solidFill>
                  <a:prstClr val="black"/>
                </a:solidFill>
                <a:latin typeface="Times New Roman" pitchFamily="18" charset="0"/>
                <a:ea typeface="Calibri"/>
                <a:cs typeface="Times New Roman" pitchFamily="18" charset="0"/>
              </a:rPr>
              <a:t>                                                         </a:t>
            </a:r>
            <a:r>
              <a:rPr lang="ru-RU" sz="1800" b="1" dirty="0" smtClean="0">
                <a:solidFill>
                  <a:srgbClr val="FF0000"/>
                </a:solidFill>
                <a:latin typeface="Times New Roman" pitchFamily="18" charset="0"/>
                <a:ea typeface="Calibri"/>
                <a:cs typeface="Times New Roman" pitchFamily="18" charset="0"/>
              </a:rPr>
              <a:t>гр</a:t>
            </a:r>
            <a:r>
              <a:rPr lang="ru-RU" sz="1800" b="1" dirty="0">
                <a:solidFill>
                  <a:srgbClr val="FF0000"/>
                </a:solidFill>
                <a:latin typeface="Times New Roman" pitchFamily="18" charset="0"/>
                <a:ea typeface="Calibri"/>
                <a:cs typeface="Times New Roman" pitchFamily="18" charset="0"/>
              </a:rPr>
              <a:t>. 11 + гр. 12 ≤ гр. 9</a:t>
            </a:r>
            <a:r>
              <a:rPr lang="ru-RU" sz="1800" dirty="0">
                <a:solidFill>
                  <a:prstClr val="black"/>
                </a:solidFill>
                <a:latin typeface="Times New Roman" pitchFamily="18" charset="0"/>
                <a:ea typeface="Calibri"/>
                <a:cs typeface="Times New Roman" pitchFamily="18" charset="0"/>
              </a:rPr>
              <a:t/>
            </a:r>
            <a:br>
              <a:rPr lang="ru-RU" sz="1800" dirty="0">
                <a:solidFill>
                  <a:prstClr val="black"/>
                </a:solidFill>
                <a:latin typeface="Times New Roman" pitchFamily="18" charset="0"/>
                <a:ea typeface="Calibri"/>
                <a:cs typeface="Times New Roman" pitchFamily="18" charset="0"/>
              </a:rPr>
            </a:br>
            <a:r>
              <a:rPr lang="ru-RU" altLang="ru-RU" sz="1800" dirty="0">
                <a:solidFill>
                  <a:prstClr val="black"/>
                </a:solidFill>
                <a:latin typeface="Times New Roman" pitchFamily="18" charset="0"/>
                <a:ea typeface="Calibri"/>
                <a:cs typeface="Times New Roman" pitchFamily="18" charset="0"/>
              </a:rPr>
              <a:t/>
            </a:r>
            <a:br>
              <a:rPr lang="ru-RU" altLang="ru-RU" sz="1800" dirty="0">
                <a:solidFill>
                  <a:prstClr val="black"/>
                </a:solidFill>
                <a:latin typeface="Times New Roman" pitchFamily="18" charset="0"/>
                <a:ea typeface="Calibri"/>
                <a:cs typeface="Times New Roman" pitchFamily="18" charset="0"/>
              </a:rPr>
            </a:br>
            <a:r>
              <a:rPr lang="ru-RU" altLang="ru-RU" sz="1800" dirty="0">
                <a:solidFill>
                  <a:srgbClr val="FF0000"/>
                </a:solidFill>
                <a:latin typeface="Times New Roman" pitchFamily="18" charset="0"/>
                <a:ea typeface="Calibri"/>
                <a:cs typeface="Times New Roman" pitchFamily="18" charset="0"/>
              </a:rPr>
              <a:t>При заполнении граф 11 и 12 </a:t>
            </a:r>
            <a:r>
              <a:rPr lang="ru-RU" sz="1800" dirty="0">
                <a:solidFill>
                  <a:srgbClr val="FF0000"/>
                </a:solidFill>
                <a:latin typeface="Times New Roman" pitchFamily="18" charset="0"/>
                <a:ea typeface="Calibri"/>
                <a:cs typeface="Times New Roman" pitchFamily="18" charset="0"/>
              </a:rPr>
              <a:t>ОБРАТИТЬ ОСОБОЕ ВНИМАНИЕ на выявленные острые </a:t>
            </a:r>
            <a:br>
              <a:rPr lang="ru-RU" sz="1800" dirty="0">
                <a:solidFill>
                  <a:srgbClr val="FF0000"/>
                </a:solidFill>
                <a:latin typeface="Times New Roman" pitchFamily="18" charset="0"/>
                <a:ea typeface="Calibri"/>
                <a:cs typeface="Times New Roman" pitchFamily="18" charset="0"/>
              </a:rPr>
            </a:br>
            <a:r>
              <a:rPr lang="ru-RU" sz="1800" dirty="0">
                <a:solidFill>
                  <a:srgbClr val="FF0000"/>
                </a:solidFill>
                <a:latin typeface="Times New Roman" pitchFamily="18" charset="0"/>
                <a:ea typeface="Calibri"/>
                <a:cs typeface="Times New Roman" pitchFamily="18" charset="0"/>
              </a:rPr>
              <a:t>заболевания при </a:t>
            </a:r>
            <a:r>
              <a:rPr lang="ru-RU" sz="1800" dirty="0" err="1">
                <a:solidFill>
                  <a:srgbClr val="FF0000"/>
                </a:solidFill>
                <a:latin typeface="Times New Roman" pitchFamily="18" charset="0"/>
                <a:ea typeface="Calibri"/>
                <a:cs typeface="Times New Roman" pitchFamily="18" charset="0"/>
              </a:rPr>
              <a:t>профосмотре</a:t>
            </a:r>
            <a:r>
              <a:rPr lang="ru-RU" sz="1800" dirty="0">
                <a:solidFill>
                  <a:srgbClr val="FF0000"/>
                </a:solidFill>
                <a:latin typeface="Times New Roman" pitchFamily="18" charset="0"/>
                <a:ea typeface="Calibri"/>
                <a:cs typeface="Times New Roman" pitchFamily="18" charset="0"/>
              </a:rPr>
              <a:t> и </a:t>
            </a:r>
            <a:r>
              <a:rPr lang="ru-RU" sz="1800" dirty="0" smtClean="0">
                <a:solidFill>
                  <a:srgbClr val="FF0000"/>
                </a:solidFill>
                <a:latin typeface="Times New Roman" pitchFamily="18" charset="0"/>
                <a:ea typeface="Calibri"/>
                <a:cs typeface="Times New Roman" pitchFamily="18" charset="0"/>
              </a:rPr>
              <a:t>диспансеризации</a:t>
            </a:r>
            <a:r>
              <a:rPr lang="en-US" sz="1800" dirty="0" smtClean="0">
                <a:solidFill>
                  <a:srgbClr val="FF0000"/>
                </a:solidFill>
                <a:latin typeface="Times New Roman" pitchFamily="18" charset="0"/>
                <a:ea typeface="Calibri"/>
                <a:cs typeface="Times New Roman" pitchFamily="18" charset="0"/>
              </a:rPr>
              <a:t/>
            </a:r>
            <a:br>
              <a:rPr lang="en-US" sz="1800" dirty="0" smtClean="0">
                <a:solidFill>
                  <a:srgbClr val="FF0000"/>
                </a:solidFill>
                <a:latin typeface="Times New Roman" pitchFamily="18" charset="0"/>
                <a:ea typeface="Calibri"/>
                <a:cs typeface="Times New Roman" pitchFamily="18" charset="0"/>
              </a:rPr>
            </a:br>
            <a:r>
              <a:rPr lang="ru-RU" altLang="ru-RU" sz="1800" dirty="0" smtClean="0">
                <a:solidFill>
                  <a:prstClr val="black"/>
                </a:solidFill>
                <a:latin typeface="Times New Roman" pitchFamily="18" charset="0"/>
                <a:ea typeface="Calibri"/>
                <a:cs typeface="Times New Roman" pitchFamily="18" charset="0"/>
              </a:rPr>
              <a:t/>
            </a:r>
            <a:br>
              <a:rPr lang="ru-RU" altLang="ru-RU" sz="1800" dirty="0" smtClean="0">
                <a:solidFill>
                  <a:prstClr val="black"/>
                </a:solidFill>
                <a:latin typeface="Times New Roman" pitchFamily="18" charset="0"/>
                <a:ea typeface="Calibri"/>
                <a:cs typeface="Times New Roman" pitchFamily="18" charset="0"/>
              </a:rPr>
            </a:br>
            <a:r>
              <a:rPr lang="ru-RU" altLang="ru-RU" sz="1800" b="1" dirty="0" smtClean="0">
                <a:solidFill>
                  <a:srgbClr val="FF0000"/>
                </a:solidFill>
                <a:latin typeface="Times New Roman" pitchFamily="18" charset="0"/>
                <a:ea typeface="Calibri"/>
                <a:cs typeface="Times New Roman" pitchFamily="18" charset="0"/>
              </a:rPr>
              <a:t>* </a:t>
            </a:r>
            <a:r>
              <a:rPr lang="ru-RU" sz="1800" dirty="0" smtClean="0">
                <a:solidFill>
                  <a:prstClr val="black"/>
                </a:solidFill>
                <a:latin typeface="Times New Roman" pitchFamily="18" charset="0"/>
                <a:ea typeface="Calibri"/>
                <a:cs typeface="Times New Roman" pitchFamily="18" charset="0"/>
              </a:rPr>
              <a:t>По </a:t>
            </a:r>
            <a:r>
              <a:rPr lang="ru-RU" sz="1800" dirty="0">
                <a:solidFill>
                  <a:prstClr val="black"/>
                </a:solidFill>
                <a:latin typeface="Times New Roman" pitchFamily="18" charset="0"/>
                <a:ea typeface="Calibri"/>
                <a:cs typeface="Times New Roman" pitchFamily="18" charset="0"/>
              </a:rPr>
              <a:t>1000 и 2000 таблицам не забывайте сверяться с планом-графиком на </a:t>
            </a:r>
            <a:r>
              <a:rPr lang="ru-RU" sz="1800" dirty="0" smtClean="0">
                <a:solidFill>
                  <a:prstClr val="black"/>
                </a:solidFill>
                <a:latin typeface="Times New Roman" pitchFamily="18" charset="0"/>
                <a:ea typeface="Calibri"/>
                <a:cs typeface="Times New Roman" pitchFamily="18" charset="0"/>
              </a:rPr>
              <a:t>202</a:t>
            </a:r>
            <a:r>
              <a:rPr lang="en-US" sz="1800" dirty="0" smtClean="0">
                <a:solidFill>
                  <a:prstClr val="black"/>
                </a:solidFill>
                <a:latin typeface="Times New Roman" pitchFamily="18" charset="0"/>
                <a:ea typeface="Calibri"/>
                <a:cs typeface="Times New Roman" pitchFamily="18" charset="0"/>
              </a:rPr>
              <a:t>3</a:t>
            </a:r>
            <a:r>
              <a:rPr lang="ru-RU" sz="1800" dirty="0" smtClean="0">
                <a:solidFill>
                  <a:prstClr val="black"/>
                </a:solidFill>
                <a:latin typeface="Times New Roman" pitchFamily="18" charset="0"/>
                <a:ea typeface="Calibri"/>
                <a:cs typeface="Times New Roman" pitchFamily="18" charset="0"/>
              </a:rPr>
              <a:t> </a:t>
            </a:r>
            <a:r>
              <a:rPr lang="ru-RU" sz="1800" dirty="0">
                <a:solidFill>
                  <a:prstClr val="black"/>
                </a:solidFill>
                <a:latin typeface="Times New Roman" pitchFamily="18" charset="0"/>
                <a:ea typeface="Calibri"/>
                <a:cs typeface="Times New Roman" pitchFamily="18" charset="0"/>
              </a:rPr>
              <a:t>год </a:t>
            </a:r>
            <a:r>
              <a:rPr lang="ru-RU" sz="1800" dirty="0" smtClean="0">
                <a:solidFill>
                  <a:prstClr val="black"/>
                </a:solidFill>
                <a:latin typeface="Times New Roman" pitchFamily="18" charset="0"/>
                <a:ea typeface="Calibri"/>
                <a:cs typeface="Times New Roman" pitchFamily="18" charset="0"/>
              </a:rPr>
              <a:t/>
            </a:r>
            <a:br>
              <a:rPr lang="ru-RU" sz="1800" dirty="0" smtClean="0">
                <a:solidFill>
                  <a:prstClr val="black"/>
                </a:solidFill>
                <a:latin typeface="Times New Roman" pitchFamily="18" charset="0"/>
                <a:ea typeface="Calibri"/>
                <a:cs typeface="Times New Roman" pitchFamily="18" charset="0"/>
              </a:rPr>
            </a:br>
            <a:r>
              <a:rPr lang="ru-RU" sz="1800" dirty="0" smtClean="0">
                <a:solidFill>
                  <a:schemeClr val="tx1"/>
                </a:solidFill>
                <a:latin typeface="Times New Roman" pitchFamily="18" charset="0"/>
                <a:ea typeface="Calibri"/>
                <a:cs typeface="Times New Roman" pitchFamily="18" charset="0"/>
              </a:rPr>
              <a:t>диспансеризации </a:t>
            </a:r>
            <a:r>
              <a:rPr lang="ru-RU" sz="1800" dirty="0">
                <a:solidFill>
                  <a:schemeClr val="tx1"/>
                </a:solidFill>
                <a:latin typeface="Times New Roman" pitchFamily="18" charset="0"/>
                <a:ea typeface="Calibri"/>
                <a:cs typeface="Times New Roman" pitchFamily="18" charset="0"/>
              </a:rPr>
              <a:t>детей-сирот</a:t>
            </a:r>
            <a:r>
              <a:rPr lang="ru-RU" sz="1800" dirty="0" smtClean="0">
                <a:solidFill>
                  <a:schemeClr val="tx1"/>
                </a:solidFill>
                <a:latin typeface="Times New Roman" pitchFamily="18" charset="0"/>
                <a:ea typeface="Calibri"/>
                <a:cs typeface="Times New Roman" pitchFamily="18" charset="0"/>
              </a:rPr>
              <a:t>.</a:t>
            </a:r>
            <a:br>
              <a:rPr lang="ru-RU" sz="1800" dirty="0" smtClean="0">
                <a:solidFill>
                  <a:schemeClr val="tx1"/>
                </a:solidFill>
                <a:latin typeface="Times New Roman" pitchFamily="18" charset="0"/>
                <a:ea typeface="Calibri"/>
                <a:cs typeface="Times New Roman" pitchFamily="18" charset="0"/>
              </a:rPr>
            </a:br>
            <a:r>
              <a:rPr lang="ru-RU" sz="1800" b="1" dirty="0">
                <a:solidFill>
                  <a:srgbClr val="FF0000"/>
                </a:solidFill>
                <a:latin typeface="Times New Roman" pitchFamily="18" charset="0"/>
                <a:ea typeface="Calibri"/>
                <a:cs typeface="Times New Roman" pitchFamily="18" charset="0"/>
              </a:rPr>
              <a:t>*</a:t>
            </a:r>
            <a:r>
              <a:rPr lang="ru-RU" sz="1800" b="1" dirty="0">
                <a:solidFill>
                  <a:schemeClr val="tx1"/>
                </a:solidFill>
                <a:latin typeface="Times New Roman" pitchFamily="18" charset="0"/>
                <a:ea typeface="Calibri"/>
                <a:cs typeface="Times New Roman" pitchFamily="18" charset="0"/>
              </a:rPr>
              <a:t> </a:t>
            </a:r>
            <a:r>
              <a:rPr lang="ru-RU" sz="1800" dirty="0">
                <a:solidFill>
                  <a:schemeClr val="tx1"/>
                </a:solidFill>
                <a:latin typeface="Times New Roman" pitchFamily="18" charset="0"/>
                <a:ea typeface="Calibri"/>
                <a:cs typeface="Times New Roman" pitchFamily="18" charset="0"/>
              </a:rPr>
              <a:t>Необходимо помнить о целевых показателях по детству. В отчете за </a:t>
            </a:r>
            <a:r>
              <a:rPr lang="ru-RU" sz="1800" dirty="0" smtClean="0">
                <a:solidFill>
                  <a:schemeClr val="tx1"/>
                </a:solidFill>
                <a:latin typeface="Times New Roman" pitchFamily="18" charset="0"/>
                <a:ea typeface="Calibri"/>
                <a:cs typeface="Times New Roman" pitchFamily="18" charset="0"/>
              </a:rPr>
              <a:t>202</a:t>
            </a:r>
            <a:r>
              <a:rPr lang="en-US" sz="1800" dirty="0" smtClean="0">
                <a:solidFill>
                  <a:schemeClr val="tx1"/>
                </a:solidFill>
                <a:latin typeface="Times New Roman" pitchFamily="18" charset="0"/>
                <a:ea typeface="Calibri"/>
                <a:cs typeface="Times New Roman" pitchFamily="18" charset="0"/>
              </a:rPr>
              <a:t>3</a:t>
            </a:r>
            <a:r>
              <a:rPr lang="ru-RU" sz="1800" dirty="0" smtClean="0">
                <a:solidFill>
                  <a:schemeClr val="tx1"/>
                </a:solidFill>
                <a:latin typeface="Times New Roman" pitchFamily="18" charset="0"/>
                <a:ea typeface="Calibri"/>
                <a:cs typeface="Times New Roman" pitchFamily="18" charset="0"/>
              </a:rPr>
              <a:t> </a:t>
            </a:r>
            <a:r>
              <a:rPr lang="ru-RU" sz="1800" dirty="0">
                <a:solidFill>
                  <a:schemeClr val="tx1"/>
                </a:solidFill>
                <a:latin typeface="Times New Roman" pitchFamily="18" charset="0"/>
                <a:ea typeface="Calibri"/>
                <a:cs typeface="Times New Roman" pitchFamily="18" charset="0"/>
              </a:rPr>
              <a:t>год число взятых </a:t>
            </a:r>
            <a:r>
              <a:rPr lang="ru-RU" sz="1800" dirty="0" smtClean="0">
                <a:solidFill>
                  <a:schemeClr val="tx1"/>
                </a:solidFill>
                <a:latin typeface="Times New Roman" pitchFamily="18" charset="0"/>
                <a:ea typeface="Calibri"/>
                <a:cs typeface="Times New Roman" pitchFamily="18" charset="0"/>
              </a:rPr>
              <a:t/>
            </a:r>
            <a:br>
              <a:rPr lang="ru-RU" sz="1800" dirty="0" smtClean="0">
                <a:solidFill>
                  <a:schemeClr val="tx1"/>
                </a:solidFill>
                <a:latin typeface="Times New Roman" pitchFamily="18" charset="0"/>
                <a:ea typeface="Calibri"/>
                <a:cs typeface="Times New Roman" pitchFamily="18" charset="0"/>
              </a:rPr>
            </a:br>
            <a:r>
              <a:rPr lang="ru-RU" sz="1800" dirty="0" smtClean="0">
                <a:solidFill>
                  <a:schemeClr val="tx1"/>
                </a:solidFill>
                <a:latin typeface="Times New Roman" pitchFamily="18" charset="0"/>
                <a:ea typeface="Calibri"/>
                <a:cs typeface="Times New Roman" pitchFamily="18" charset="0"/>
              </a:rPr>
              <a:t>под </a:t>
            </a:r>
            <a:r>
              <a:rPr lang="ru-RU" sz="1800" dirty="0">
                <a:solidFill>
                  <a:schemeClr val="tx1"/>
                </a:solidFill>
                <a:latin typeface="Times New Roman" pitchFamily="18" charset="0"/>
                <a:ea typeface="Calibri"/>
                <a:cs typeface="Times New Roman" pitchFamily="18" charset="0"/>
              </a:rPr>
              <a:t>диспансерное наблюдение детей с впервые выявленными заболеваниями должно быть не менее: </a:t>
            </a:r>
            <a:r>
              <a:rPr lang="en-US" sz="1800" dirty="0" smtClean="0">
                <a:solidFill>
                  <a:schemeClr val="tx1"/>
                </a:solidFill>
                <a:latin typeface="Times New Roman" pitchFamily="18" charset="0"/>
                <a:ea typeface="Calibri"/>
                <a:cs typeface="Times New Roman" pitchFamily="18" charset="0"/>
              </a:rPr>
              <a:t>8</a:t>
            </a:r>
            <a:r>
              <a:rPr lang="ru-RU" sz="1800" dirty="0" smtClean="0">
                <a:solidFill>
                  <a:schemeClr val="tx1"/>
                </a:solidFill>
                <a:latin typeface="Times New Roman" pitchFamily="18" charset="0"/>
                <a:ea typeface="Calibri"/>
                <a:cs typeface="Times New Roman" pitchFamily="18" charset="0"/>
              </a:rPr>
              <a:t>5% </a:t>
            </a:r>
            <a:r>
              <a:rPr lang="ru-RU" sz="1800" dirty="0">
                <a:solidFill>
                  <a:schemeClr val="tx1"/>
                </a:solidFill>
                <a:latin typeface="Times New Roman" pitchFamily="18" charset="0"/>
                <a:ea typeface="Calibri"/>
                <a:cs typeface="Times New Roman" pitchFamily="18" charset="0"/>
              </a:rPr>
              <a:t>по классам эндокринной </a:t>
            </a:r>
            <a:r>
              <a:rPr lang="ru-RU" sz="1800" dirty="0" smtClean="0">
                <a:solidFill>
                  <a:schemeClr val="tx1"/>
                </a:solidFill>
                <a:latin typeface="Times New Roman" pitchFamily="18" charset="0"/>
                <a:ea typeface="Calibri"/>
                <a:cs typeface="Times New Roman" pitchFamily="18" charset="0"/>
              </a:rPr>
              <a:t>системы</a:t>
            </a:r>
            <a:r>
              <a:rPr lang="en-US" sz="1800" dirty="0" smtClean="0">
                <a:solidFill>
                  <a:schemeClr val="tx1"/>
                </a:solidFill>
                <a:latin typeface="Times New Roman" pitchFamily="18" charset="0"/>
                <a:ea typeface="Calibri"/>
                <a:cs typeface="Times New Roman" pitchFamily="18" charset="0"/>
              </a:rPr>
              <a:t> </a:t>
            </a:r>
            <a:r>
              <a:rPr lang="ru-RU" sz="1800" dirty="0" smtClean="0">
                <a:solidFill>
                  <a:schemeClr val="tx1"/>
                </a:solidFill>
                <a:latin typeface="Times New Roman" pitchFamily="18" charset="0"/>
                <a:ea typeface="Calibri"/>
                <a:cs typeface="Times New Roman" pitchFamily="18" charset="0"/>
              </a:rPr>
              <a:t>и кровообращению, по пищеварению</a:t>
            </a:r>
            <a:r>
              <a:rPr lang="ru-RU" sz="1800" dirty="0">
                <a:solidFill>
                  <a:schemeClr val="tx1"/>
                </a:solidFill>
                <a:latin typeface="Times New Roman" pitchFamily="18" charset="0"/>
                <a:ea typeface="Calibri"/>
                <a:cs typeface="Times New Roman" pitchFamily="18" charset="0"/>
              </a:rPr>
              <a:t>, болезням</a:t>
            </a:r>
            <a:br>
              <a:rPr lang="ru-RU" sz="1800" dirty="0">
                <a:solidFill>
                  <a:schemeClr val="tx1"/>
                </a:solidFill>
                <a:latin typeface="Times New Roman" pitchFamily="18" charset="0"/>
                <a:ea typeface="Calibri"/>
                <a:cs typeface="Times New Roman" pitchFamily="18" charset="0"/>
              </a:rPr>
            </a:br>
            <a:r>
              <a:rPr lang="ru-RU" sz="1800" dirty="0" smtClean="0">
                <a:solidFill>
                  <a:schemeClr val="tx1"/>
                </a:solidFill>
                <a:latin typeface="Times New Roman" pitchFamily="18" charset="0"/>
                <a:ea typeface="Calibri"/>
                <a:cs typeface="Times New Roman" pitchFamily="18" charset="0"/>
              </a:rPr>
              <a:t>костно-мышечной системы и соединительной ткани, болезням </a:t>
            </a:r>
            <a:r>
              <a:rPr lang="ru-RU" sz="1800" dirty="0">
                <a:solidFill>
                  <a:schemeClr val="tx1"/>
                </a:solidFill>
                <a:latin typeface="Times New Roman" pitchFamily="18" charset="0"/>
                <a:ea typeface="Calibri"/>
                <a:cs typeface="Times New Roman" pitchFamily="18" charset="0"/>
              </a:rPr>
              <a:t>глаза и его придаточного </a:t>
            </a:r>
            <a:r>
              <a:rPr lang="ru-RU" sz="1800" dirty="0" smtClean="0">
                <a:solidFill>
                  <a:schemeClr val="tx1"/>
                </a:solidFill>
                <a:latin typeface="Times New Roman" pitchFamily="18" charset="0"/>
                <a:ea typeface="Calibri"/>
                <a:cs typeface="Times New Roman" pitchFamily="18" charset="0"/>
              </a:rPr>
              <a:t/>
            </a:r>
            <a:br>
              <a:rPr lang="ru-RU" sz="1800" dirty="0" smtClean="0">
                <a:solidFill>
                  <a:schemeClr val="tx1"/>
                </a:solidFill>
                <a:latin typeface="Times New Roman" pitchFamily="18" charset="0"/>
                <a:ea typeface="Calibri"/>
                <a:cs typeface="Times New Roman" pitchFamily="18" charset="0"/>
              </a:rPr>
            </a:br>
            <a:r>
              <a:rPr lang="ru-RU" sz="1800" dirty="0" smtClean="0">
                <a:solidFill>
                  <a:schemeClr val="tx1"/>
                </a:solidFill>
                <a:latin typeface="Times New Roman" pitchFamily="18" charset="0"/>
                <a:ea typeface="Calibri"/>
                <a:cs typeface="Times New Roman" pitchFamily="18" charset="0"/>
              </a:rPr>
              <a:t>аппарата </a:t>
            </a:r>
            <a:r>
              <a:rPr lang="ru-RU" sz="1800" dirty="0">
                <a:solidFill>
                  <a:schemeClr val="tx1"/>
                </a:solidFill>
                <a:latin typeface="Times New Roman" pitchFamily="18" charset="0"/>
                <a:ea typeface="Calibri"/>
                <a:cs typeface="Times New Roman" pitchFamily="18" charset="0"/>
              </a:rPr>
              <a:t>не менее 70%.</a:t>
            </a:r>
            <a:br>
              <a:rPr lang="ru-RU" sz="1800" dirty="0">
                <a:solidFill>
                  <a:schemeClr val="tx1"/>
                </a:solidFill>
                <a:latin typeface="Times New Roman" pitchFamily="18" charset="0"/>
                <a:ea typeface="Calibri"/>
                <a:cs typeface="Times New Roman" pitchFamily="18" charset="0"/>
              </a:rPr>
            </a:br>
            <a:r>
              <a:rPr lang="ru-RU" sz="1800" dirty="0">
                <a:solidFill>
                  <a:schemeClr val="tx1"/>
                </a:solidFill>
                <a:latin typeface="Times New Roman" pitchFamily="18" charset="0"/>
                <a:ea typeface="Calibri"/>
                <a:cs typeface="Times New Roman" pitchFamily="18" charset="0"/>
              </a:rPr>
              <a:t/>
            </a:r>
            <a:br>
              <a:rPr lang="ru-RU" sz="1800" dirty="0">
                <a:solidFill>
                  <a:schemeClr val="tx1"/>
                </a:solidFill>
                <a:latin typeface="Times New Roman" pitchFamily="18" charset="0"/>
                <a:ea typeface="Calibri"/>
                <a:cs typeface="Times New Roman" pitchFamily="18" charset="0"/>
              </a:rPr>
            </a:br>
            <a:r>
              <a:rPr lang="ru-RU" sz="1800" dirty="0">
                <a:solidFill>
                  <a:schemeClr val="tx1"/>
                </a:solidFill>
                <a:latin typeface="Times New Roman" pitchFamily="18" charset="0"/>
                <a:ea typeface="Calibri"/>
                <a:cs typeface="Times New Roman" pitchFamily="18" charset="0"/>
              </a:rPr>
              <a:t> </a:t>
            </a:r>
            <a:br>
              <a:rPr lang="ru-RU" sz="1800" dirty="0">
                <a:solidFill>
                  <a:schemeClr val="tx1"/>
                </a:solidFill>
                <a:latin typeface="Times New Roman" pitchFamily="18" charset="0"/>
                <a:ea typeface="Calibri"/>
                <a:cs typeface="Times New Roman" pitchFamily="18" charset="0"/>
              </a:rPr>
            </a:br>
            <a:r>
              <a:rPr lang="ru-RU" sz="1800" dirty="0" smtClean="0">
                <a:solidFill>
                  <a:prstClr val="black"/>
                </a:solidFill>
                <a:latin typeface="Times New Roman" pitchFamily="18" charset="0"/>
                <a:ea typeface="Calibri"/>
                <a:cs typeface="Times New Roman" pitchFamily="18" charset="0"/>
              </a:rPr>
              <a:t/>
            </a:r>
            <a:br>
              <a:rPr lang="ru-RU" sz="1800" dirty="0" smtClean="0">
                <a:solidFill>
                  <a:prstClr val="black"/>
                </a:solidFill>
                <a:latin typeface="Times New Roman" pitchFamily="18" charset="0"/>
                <a:ea typeface="Calibri"/>
                <a:cs typeface="Times New Roman" pitchFamily="18" charset="0"/>
              </a:rPr>
            </a:br>
            <a:r>
              <a:rPr lang="ru-RU" sz="1800" dirty="0" smtClean="0">
                <a:solidFill>
                  <a:srgbClr val="FF0000"/>
                </a:solidFill>
                <a:latin typeface="Times New Roman" pitchFamily="18" charset="0"/>
                <a:ea typeface="Calibri"/>
                <a:cs typeface="Times New Roman" pitchFamily="18" charset="0"/>
              </a:rPr>
              <a:t>.</a:t>
            </a:r>
            <a:r>
              <a:rPr lang="ru-RU" altLang="ru-RU" sz="1800" dirty="0">
                <a:solidFill>
                  <a:prstClr val="black"/>
                </a:solidFill>
                <a:latin typeface="Times New Roman" pitchFamily="18" charset="0"/>
                <a:ea typeface="Calibri"/>
                <a:cs typeface="Times New Roman" pitchFamily="18" charset="0"/>
              </a:rPr>
              <a:t/>
            </a:r>
            <a:br>
              <a:rPr lang="ru-RU" altLang="ru-RU" sz="1800" dirty="0">
                <a:solidFill>
                  <a:prstClr val="black"/>
                </a:solidFill>
                <a:latin typeface="Times New Roman" pitchFamily="18" charset="0"/>
                <a:ea typeface="Calibri"/>
                <a:cs typeface="Times New Roman" pitchFamily="18" charset="0"/>
              </a:rPr>
            </a:br>
            <a:r>
              <a:rPr lang="ru-RU" sz="1800" dirty="0">
                <a:solidFill>
                  <a:prstClr val="black"/>
                </a:solidFill>
                <a:latin typeface="Times New Roman" pitchFamily="18" charset="0"/>
                <a:ea typeface="Calibri"/>
                <a:cs typeface="Times New Roman" pitchFamily="18" charset="0"/>
              </a:rPr>
              <a:t/>
            </a:r>
            <a:br>
              <a:rPr lang="ru-RU" sz="1800" dirty="0">
                <a:solidFill>
                  <a:prstClr val="black"/>
                </a:solidFill>
                <a:latin typeface="Times New Roman" pitchFamily="18" charset="0"/>
                <a:ea typeface="Calibri"/>
                <a:cs typeface="Times New Roman" pitchFamily="18" charset="0"/>
              </a:rPr>
            </a:br>
            <a:r>
              <a:rPr lang="ru-RU" sz="1800" dirty="0">
                <a:solidFill>
                  <a:prstClr val="black"/>
                </a:solidFill>
                <a:latin typeface="Times New Roman" pitchFamily="18" charset="0"/>
                <a:ea typeface="Calibri"/>
                <a:cs typeface="Times New Roman" pitchFamily="18" charset="0"/>
              </a:rPr>
              <a:t>                                                        </a:t>
            </a:r>
            <a:r>
              <a:rPr lang="ru-RU" sz="1800" dirty="0" smtClean="0">
                <a:solidFill>
                  <a:prstClr val="black"/>
                </a:solidFill>
                <a:latin typeface="Times New Roman" pitchFamily="18" charset="0"/>
                <a:ea typeface="Calibri"/>
                <a:cs typeface="Times New Roman" pitchFamily="18" charset="0"/>
              </a:rPr>
              <a:t>   </a:t>
            </a:r>
            <a:r>
              <a:rPr lang="ru-RU" sz="1800" dirty="0">
                <a:solidFill>
                  <a:prstClr val="black"/>
                </a:solidFill>
                <a:latin typeface="Times New Roman" pitchFamily="18" charset="0"/>
                <a:ea typeface="Calibri"/>
                <a:cs typeface="Times New Roman" pitchFamily="18" charset="0"/>
              </a:rPr>
              <a:t/>
            </a:r>
            <a:br>
              <a:rPr lang="ru-RU" sz="1800" dirty="0">
                <a:solidFill>
                  <a:prstClr val="black"/>
                </a:solidFill>
                <a:latin typeface="Times New Roman" pitchFamily="18" charset="0"/>
                <a:ea typeface="Calibri"/>
                <a:cs typeface="Times New Roman" pitchFamily="18" charset="0"/>
              </a:rPr>
            </a:br>
            <a:r>
              <a:rPr lang="ru-RU" sz="1800" dirty="0">
                <a:solidFill>
                  <a:prstClr val="black"/>
                </a:solidFill>
                <a:latin typeface="Times New Roman" pitchFamily="18" charset="0"/>
                <a:ea typeface="Calibri"/>
                <a:cs typeface="Times New Roman" pitchFamily="18" charset="0"/>
              </a:rPr>
              <a:t>    </a:t>
            </a:r>
            <a:br>
              <a:rPr lang="ru-RU" sz="1800" dirty="0">
                <a:solidFill>
                  <a:prstClr val="black"/>
                </a:solidFill>
                <a:latin typeface="Times New Roman" pitchFamily="18" charset="0"/>
                <a:ea typeface="Calibri"/>
                <a:cs typeface="Times New Roman" pitchFamily="18" charset="0"/>
              </a:rPr>
            </a:br>
            <a:r>
              <a:rPr lang="ru-RU" altLang="ru-RU" sz="1800" dirty="0">
                <a:solidFill>
                  <a:srgbClr val="002060"/>
                </a:solidFill>
                <a:latin typeface="Times New Roman" panose="02020603050405020304" pitchFamily="18" charset="0"/>
                <a:cs typeface="Times New Roman" panose="02020603050405020304" pitchFamily="18" charset="0"/>
              </a:rPr>
              <a:t/>
            </a:r>
            <a:br>
              <a:rPr lang="ru-RU" altLang="ru-RU" sz="1800" dirty="0">
                <a:solidFill>
                  <a:srgbClr val="002060"/>
                </a:solidFill>
                <a:latin typeface="Times New Roman" panose="02020603050405020304" pitchFamily="18" charset="0"/>
                <a:cs typeface="Times New Roman" panose="02020603050405020304" pitchFamily="18" charset="0"/>
              </a:rPr>
            </a:br>
            <a:r>
              <a:rPr lang="ru-RU" sz="1400" dirty="0">
                <a:latin typeface="Times New Roman" pitchFamily="18" charset="0"/>
                <a:ea typeface="Calibri"/>
                <a:cs typeface="Times New Roman" pitchFamily="18" charset="0"/>
              </a:rPr>
              <a:t/>
            </a:r>
            <a:br>
              <a:rPr lang="ru-RU" sz="1400" dirty="0">
                <a:latin typeface="Times New Roman" pitchFamily="18" charset="0"/>
                <a:ea typeface="Calibri"/>
                <a:cs typeface="Times New Roman" pitchFamily="18" charset="0"/>
              </a:rPr>
            </a:br>
            <a:r>
              <a:rPr lang="ru-RU" altLang="ru-RU" sz="1400" dirty="0" smtClean="0">
                <a:solidFill>
                  <a:srgbClr val="002060"/>
                </a:solidFill>
                <a:latin typeface="Times New Roman" panose="02020603050405020304" pitchFamily="18" charset="0"/>
                <a:cs typeface="Times New Roman" panose="02020603050405020304" pitchFamily="18" charset="0"/>
              </a:rPr>
              <a:t> </a:t>
            </a:r>
            <a:r>
              <a:rPr lang="ru-RU" sz="1400" dirty="0">
                <a:latin typeface="Times New Roman" pitchFamily="18" charset="0"/>
                <a:ea typeface="Calibri"/>
                <a:cs typeface="Times New Roman" pitchFamily="18" charset="0"/>
              </a:rPr>
              <a:t/>
            </a:r>
            <a:br>
              <a:rPr lang="ru-RU" sz="1400" dirty="0">
                <a:latin typeface="Times New Roman" pitchFamily="18" charset="0"/>
                <a:ea typeface="Calibri"/>
                <a:cs typeface="Times New Roman" pitchFamily="18" charset="0"/>
              </a:rPr>
            </a:br>
            <a:r>
              <a:rPr lang="ru-RU" altLang="ru-RU" sz="1800" dirty="0" smtClean="0">
                <a:solidFill>
                  <a:srgbClr val="002060"/>
                </a:solidFill>
                <a:latin typeface="Times New Roman" panose="02020603050405020304" pitchFamily="18" charset="0"/>
                <a:cs typeface="Times New Roman" panose="02020603050405020304" pitchFamily="18" charset="0"/>
              </a:rPr>
              <a:t/>
            </a:r>
            <a:br>
              <a:rPr lang="ru-RU" altLang="ru-RU" sz="1800" dirty="0" smtClean="0">
                <a:solidFill>
                  <a:srgbClr val="002060"/>
                </a:solidFill>
                <a:latin typeface="Times New Roman" panose="02020603050405020304" pitchFamily="18" charset="0"/>
                <a:cs typeface="Times New Roman" panose="02020603050405020304" pitchFamily="18" charset="0"/>
              </a:rPr>
            </a:br>
            <a:r>
              <a:rPr lang="ru-RU" altLang="ru-RU" sz="1800" dirty="0">
                <a:solidFill>
                  <a:srgbClr val="002060"/>
                </a:solidFill>
                <a:latin typeface="Times New Roman" panose="02020603050405020304" pitchFamily="18" charset="0"/>
              </a:rPr>
              <a:t/>
            </a:r>
            <a:br>
              <a:rPr lang="ru-RU" altLang="ru-RU" sz="1800" dirty="0">
                <a:solidFill>
                  <a:srgbClr val="002060"/>
                </a:solidFill>
                <a:latin typeface="Times New Roman" panose="02020603050405020304" pitchFamily="18" charset="0"/>
              </a:rPr>
            </a:br>
            <a:r>
              <a:rPr lang="ru-RU" sz="1200" dirty="0">
                <a:solidFill>
                  <a:prstClr val="black"/>
                </a:solidFill>
                <a:latin typeface="Times New Roman" pitchFamily="18" charset="0"/>
                <a:ea typeface="Calibri"/>
                <a:cs typeface="Times New Roman" pitchFamily="18" charset="0"/>
              </a:rPr>
              <a:t/>
            </a:r>
            <a:br>
              <a:rPr lang="ru-RU" sz="1200" dirty="0">
                <a:solidFill>
                  <a:prstClr val="black"/>
                </a:solidFill>
                <a:latin typeface="Times New Roman" pitchFamily="18" charset="0"/>
                <a:ea typeface="Calibri"/>
                <a:cs typeface="Times New Roman" pitchFamily="18" charset="0"/>
              </a:rPr>
            </a:br>
            <a:endParaRPr lang="ru-RU" dirty="0"/>
          </a:p>
        </p:txBody>
      </p:sp>
    </p:spTree>
    <p:extLst>
      <p:ext uri="{BB962C8B-B14F-4D97-AF65-F5344CB8AC3E}">
        <p14:creationId xmlns:p14="http://schemas.microsoft.com/office/powerpoint/2010/main" val="294266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628800"/>
            <a:ext cx="8136904" cy="4248472"/>
          </a:xfrm>
        </p:spPr>
        <p:txBody>
          <a:bodyPr>
            <a:normAutofit fontScale="90000"/>
          </a:bodyPr>
          <a:lstStyle/>
          <a:p>
            <a:pPr lvl="0">
              <a:lnSpc>
                <a:spcPct val="115000"/>
              </a:lnSpc>
              <a:spcBef>
                <a:spcPts val="0"/>
              </a:spcBef>
              <a:spcAft>
                <a:spcPts val="1000"/>
              </a:spcAft>
            </a:pPr>
            <a:r>
              <a:rPr lang="ru-RU"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Графа 14 </a:t>
            </a:r>
            <a:r>
              <a:rPr lang="ru-RU"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altLang="ru-RU"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снято с диспансерного наблюдения (по всем причинам: выздоровление, смерть, переезд  на другое место жительства и др.)</a:t>
            </a:r>
            <a:br>
              <a:rPr lang="ru-RU" altLang="ru-RU"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ru-RU" altLang="ru-RU" sz="1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r>
            <a:br>
              <a:rPr lang="ru-RU" altLang="ru-RU" sz="1800" dirty="0" smtClean="0">
                <a:solidFill>
                  <a:srgbClr val="002060"/>
                </a:solidFill>
                <a:latin typeface="Tahoma" panose="020B0604030504040204" pitchFamily="34" charset="0"/>
                <a:ea typeface="Tahoma" panose="020B0604030504040204" pitchFamily="34" charset="0"/>
                <a:cs typeface="Tahoma" panose="020B0604030504040204" pitchFamily="34" charset="0"/>
              </a:rPr>
            </a:br>
            <a:r>
              <a:rPr lang="ru-RU"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Графа </a:t>
            </a:r>
            <a:r>
              <a:rPr lang="ru-RU" sz="1800" b="1" dirty="0">
                <a:solidFill>
                  <a:srgbClr val="FF0000"/>
                </a:solidFill>
                <a:latin typeface="Tahoma" panose="020B0604030504040204" pitchFamily="34" charset="0"/>
                <a:ea typeface="Tahoma" panose="020B0604030504040204" pitchFamily="34" charset="0"/>
                <a:cs typeface="Tahoma" panose="020B0604030504040204" pitchFamily="34" charset="0"/>
              </a:rPr>
              <a:t>15</a:t>
            </a:r>
            <a:r>
              <a:rPr lang="ru-RU" sz="1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ru-RU" sz="1800" dirty="0">
                <a:solidFill>
                  <a:prstClr val="black"/>
                </a:solidFill>
                <a:latin typeface="Tahoma" panose="020B0604030504040204" pitchFamily="34" charset="0"/>
                <a:ea typeface="Tahoma" panose="020B0604030504040204" pitchFamily="34" charset="0"/>
                <a:cs typeface="Tahoma" panose="020B0604030504040204" pitchFamily="34" charset="0"/>
              </a:rPr>
              <a:t>– состоит под диспансерным наблюдением на конец </a:t>
            </a:r>
            <a:r>
              <a:rPr lang="ru-RU" sz="1800" dirty="0" smtClean="0">
                <a:solidFill>
                  <a:prstClr val="black"/>
                </a:solidFill>
                <a:latin typeface="Tahoma" panose="020B0604030504040204" pitchFamily="34" charset="0"/>
                <a:ea typeface="Tahoma" panose="020B0604030504040204" pitchFamily="34" charset="0"/>
                <a:cs typeface="Tahoma" panose="020B0604030504040204" pitchFamily="34" charset="0"/>
              </a:rPr>
              <a:t>отчетного года</a:t>
            </a:r>
            <a:r>
              <a:rPr lang="ru-RU" sz="18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ru-RU" sz="1800"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ru-RU" sz="18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ru-RU"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ru-RU"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ru-RU"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гр</a:t>
            </a:r>
            <a:r>
              <a:rPr lang="ru-RU" sz="1800" b="1" dirty="0">
                <a:solidFill>
                  <a:srgbClr val="FF0000"/>
                </a:solidFill>
                <a:latin typeface="Tahoma" panose="020B0604030504040204" pitchFamily="34" charset="0"/>
                <a:ea typeface="Tahoma" panose="020B0604030504040204" pitchFamily="34" charset="0"/>
                <a:cs typeface="Tahoma" panose="020B0604030504040204" pitchFamily="34" charset="0"/>
              </a:rPr>
              <a:t>. 15 = гр. 8 – гр. 14</a:t>
            </a:r>
            <a:r>
              <a:rPr lang="ru-RU" sz="1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ru-RU"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ru-RU"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ru-RU"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ru-RU"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ru-RU"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Г</a:t>
            </a:r>
            <a:r>
              <a:rPr lang="ru-RU" altLang="ru-RU"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рафы </a:t>
            </a:r>
            <a:r>
              <a:rPr lang="ru-RU" altLang="ru-RU" sz="1800" b="1" dirty="0">
                <a:solidFill>
                  <a:srgbClr val="FF0000"/>
                </a:solidFill>
                <a:latin typeface="Tahoma" panose="020B0604030504040204" pitchFamily="34" charset="0"/>
                <a:ea typeface="Tahoma" panose="020B0604030504040204" pitchFamily="34" charset="0"/>
                <a:cs typeface="Tahoma" panose="020B0604030504040204" pitchFamily="34" charset="0"/>
              </a:rPr>
              <a:t>7,13,16 </a:t>
            </a:r>
            <a:r>
              <a:rPr lang="ru-RU" altLang="ru-RU" sz="1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ru-RU" altLang="ru-RU" sz="1800" dirty="0">
                <a:solidFill>
                  <a:schemeClr val="tx1"/>
                </a:solidFill>
                <a:latin typeface="Tahoma" panose="020B0604030504040204" pitchFamily="34" charset="0"/>
                <a:ea typeface="Tahoma" panose="020B0604030504040204" pitchFamily="34" charset="0"/>
                <a:cs typeface="Tahoma" panose="020B0604030504040204" pitchFamily="34" charset="0"/>
              </a:rPr>
              <a:t>в таблице 2000 – сведения о юношах</a:t>
            </a:r>
            <a:r>
              <a:rPr lang="ru-RU" altLang="ru-RU"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br>
              <a:rPr lang="ru-RU" altLang="ru-RU"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ru-RU" altLang="ru-RU"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br>
              <a:rPr lang="ru-RU" altLang="ru-RU"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ru-RU" altLang="ru-RU" sz="1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altLang="ru-RU"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В итоге выходит что:</a:t>
            </a:r>
            <a:r>
              <a:rPr lang="ru-RU" altLang="ru-RU" sz="1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r>
            <a:br>
              <a:rPr lang="ru-RU" altLang="ru-RU" sz="1800" dirty="0" smtClean="0">
                <a:solidFill>
                  <a:srgbClr val="002060"/>
                </a:solidFill>
                <a:latin typeface="Tahoma" panose="020B0604030504040204" pitchFamily="34" charset="0"/>
                <a:ea typeface="Tahoma" panose="020B0604030504040204" pitchFamily="34" charset="0"/>
                <a:cs typeface="Tahoma" panose="020B0604030504040204" pitchFamily="34" charset="0"/>
              </a:rPr>
            </a:br>
            <a:r>
              <a:rPr lang="ru-RU" altLang="ru-RU"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ru-RU" sz="1800" b="1" kern="0" dirty="0" smtClean="0">
                <a:solidFill>
                  <a:srgbClr val="FF0000"/>
                </a:solidFill>
                <a:latin typeface="Tahoma" panose="020B0604030504040204" pitchFamily="34" charset="0"/>
                <a:ea typeface="Tahoma" panose="020B0604030504040204" pitchFamily="34" charset="0"/>
                <a:cs typeface="Tahoma" panose="020B0604030504040204" pitchFamily="34" charset="0"/>
              </a:rPr>
              <a:t>гр.4-гр.8</a:t>
            </a:r>
            <a:r>
              <a:rPr lang="ru-RU" sz="1800" b="1" kern="0" dirty="0">
                <a:solidFill>
                  <a:srgbClr val="FF0000"/>
                </a:solidFill>
                <a:latin typeface="Tahoma" panose="020B0604030504040204" pitchFamily="34" charset="0"/>
                <a:ea typeface="Tahoma" panose="020B0604030504040204" pitchFamily="34" charset="0"/>
                <a:cs typeface="Tahoma" panose="020B0604030504040204" pitchFamily="34" charset="0"/>
              </a:rPr>
              <a:t>≥гр.9-гр.10 </a:t>
            </a:r>
            <a:r>
              <a:rPr lang="ru-RU" sz="1100" b="1" kern="0" dirty="0">
                <a:solidFill>
                  <a:srgbClr val="002060"/>
                </a:solidFill>
              </a:rPr>
              <a:t/>
            </a:r>
            <a:br>
              <a:rPr lang="ru-RU" sz="1100" b="1" kern="0" dirty="0">
                <a:solidFill>
                  <a:srgbClr val="002060"/>
                </a:solidFill>
              </a:rPr>
            </a:br>
            <a:r>
              <a:rPr lang="ru-RU" altLang="ru-RU" sz="1200" dirty="0" smtClean="0">
                <a:solidFill>
                  <a:srgbClr val="002060"/>
                </a:solidFill>
                <a:latin typeface="Times New Roman" panose="02020603050405020304" pitchFamily="18" charset="0"/>
                <a:cs typeface="Times New Roman" panose="02020603050405020304" pitchFamily="18" charset="0"/>
              </a:rPr>
              <a:t/>
            </a:r>
            <a:br>
              <a:rPr lang="ru-RU" altLang="ru-RU" sz="1200" dirty="0" smtClean="0">
                <a:solidFill>
                  <a:srgbClr val="002060"/>
                </a:solidFill>
                <a:latin typeface="Times New Roman" panose="02020603050405020304" pitchFamily="18" charset="0"/>
                <a:cs typeface="Times New Roman" panose="02020603050405020304" pitchFamily="18" charset="0"/>
              </a:rPr>
            </a:br>
            <a:r>
              <a:rPr lang="ru-RU" altLang="ru-RU" sz="1200" dirty="0">
                <a:solidFill>
                  <a:srgbClr val="002060"/>
                </a:solidFill>
                <a:latin typeface="Times New Roman" panose="02020603050405020304" pitchFamily="18" charset="0"/>
                <a:cs typeface="Times New Roman" panose="02020603050405020304" pitchFamily="18" charset="0"/>
              </a:rPr>
              <a:t/>
            </a:r>
            <a:br>
              <a:rPr lang="ru-RU" altLang="ru-RU" sz="1200" dirty="0">
                <a:solidFill>
                  <a:srgbClr val="002060"/>
                </a:solidFill>
                <a:latin typeface="Times New Roman" panose="02020603050405020304" pitchFamily="18" charset="0"/>
                <a:cs typeface="Times New Roman" panose="02020603050405020304" pitchFamily="18" charset="0"/>
              </a:rPr>
            </a:br>
            <a:r>
              <a:rPr lang="ru-RU" sz="1200" dirty="0">
                <a:solidFill>
                  <a:prstClr val="black"/>
                </a:solidFill>
                <a:latin typeface="Times New Roman" pitchFamily="18" charset="0"/>
                <a:ea typeface="Calibri"/>
                <a:cs typeface="Times New Roman" pitchFamily="18" charset="0"/>
              </a:rPr>
              <a:t/>
            </a:r>
            <a:br>
              <a:rPr lang="ru-RU" sz="1200" dirty="0">
                <a:solidFill>
                  <a:prstClr val="black"/>
                </a:solidFill>
                <a:latin typeface="Times New Roman" pitchFamily="18" charset="0"/>
                <a:ea typeface="Calibri"/>
                <a:cs typeface="Times New Roman" pitchFamily="18" charset="0"/>
              </a:rPr>
            </a:br>
            <a:endParaRPr lang="ru-RU" dirty="0"/>
          </a:p>
        </p:txBody>
      </p:sp>
    </p:spTree>
    <p:extLst>
      <p:ext uri="{BB962C8B-B14F-4D97-AF65-F5344CB8AC3E}">
        <p14:creationId xmlns:p14="http://schemas.microsoft.com/office/powerpoint/2010/main" val="488154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96752"/>
            <a:ext cx="8305800" cy="4023320"/>
          </a:xfrm>
        </p:spPr>
        <p:txBody>
          <a:bodyPr>
            <a:normAutofit fontScale="90000"/>
          </a:bodyPr>
          <a:lstStyle/>
          <a:p>
            <a:pPr lvl="0" algn="ctr" fontAlgn="base">
              <a:spcBef>
                <a:spcPct val="20000"/>
              </a:spcBef>
              <a:spcAft>
                <a:spcPct val="0"/>
              </a:spcAft>
              <a:defRPr/>
            </a:pPr>
            <a:r>
              <a:rPr lang="ru-RU" altLang="ru-RU" sz="3000" dirty="0" smtClean="0">
                <a:solidFill>
                  <a:srgbClr val="002060"/>
                </a:solidFill>
                <a:latin typeface="Tahoma"/>
                <a:ea typeface="+mn-ea"/>
                <a:cs typeface="+mn-cs"/>
              </a:rPr>
              <a:t>Таблицы:</a:t>
            </a:r>
            <a:br>
              <a:rPr lang="ru-RU" altLang="ru-RU" sz="3000" dirty="0" smtClean="0">
                <a:solidFill>
                  <a:srgbClr val="002060"/>
                </a:solidFill>
                <a:latin typeface="Tahoma"/>
                <a:ea typeface="+mn-ea"/>
                <a:cs typeface="+mn-cs"/>
              </a:rPr>
            </a:br>
            <a:r>
              <a:rPr lang="ru-RU" altLang="ru-RU" sz="3000" dirty="0" smtClean="0">
                <a:solidFill>
                  <a:srgbClr val="002060"/>
                </a:solidFill>
                <a:latin typeface="Tahoma"/>
                <a:ea typeface="+mn-ea"/>
                <a:cs typeface="+mn-cs"/>
              </a:rPr>
              <a:t/>
            </a:r>
            <a:br>
              <a:rPr lang="ru-RU" altLang="ru-RU" sz="3000" dirty="0" smtClean="0">
                <a:solidFill>
                  <a:srgbClr val="002060"/>
                </a:solidFill>
                <a:latin typeface="Tahoma"/>
                <a:ea typeface="+mn-ea"/>
                <a:cs typeface="+mn-cs"/>
              </a:rPr>
            </a:br>
            <a:r>
              <a:rPr lang="ru-RU" altLang="ru-RU" sz="3000" dirty="0" smtClean="0">
                <a:solidFill>
                  <a:srgbClr val="002060"/>
                </a:solidFill>
                <a:latin typeface="Tahoma"/>
                <a:ea typeface="+mn-ea"/>
                <a:cs typeface="+mn-cs"/>
              </a:rPr>
              <a:t>1001</a:t>
            </a:r>
            <a:r>
              <a:rPr lang="ru-RU" altLang="ru-RU" sz="3000" dirty="0">
                <a:solidFill>
                  <a:srgbClr val="002060"/>
                </a:solidFill>
                <a:latin typeface="Tahoma"/>
                <a:ea typeface="+mn-ea"/>
                <a:cs typeface="+mn-cs"/>
              </a:rPr>
              <a:t>, 1002, 1003, 1004</a:t>
            </a:r>
            <a:br>
              <a:rPr lang="ru-RU" altLang="ru-RU" sz="3000" dirty="0">
                <a:solidFill>
                  <a:srgbClr val="002060"/>
                </a:solidFill>
                <a:latin typeface="Tahoma"/>
                <a:ea typeface="+mn-ea"/>
                <a:cs typeface="+mn-cs"/>
              </a:rPr>
            </a:br>
            <a:r>
              <a:rPr lang="ru-RU" altLang="ru-RU" sz="3000" dirty="0">
                <a:solidFill>
                  <a:srgbClr val="002060"/>
                </a:solidFill>
                <a:latin typeface="Tahoma"/>
                <a:ea typeface="+mn-ea"/>
                <a:cs typeface="+mn-cs"/>
              </a:rPr>
              <a:t>1601, 1650, 1700, 1800, 1900</a:t>
            </a:r>
            <a:br>
              <a:rPr lang="ru-RU" altLang="ru-RU" sz="3000" dirty="0">
                <a:solidFill>
                  <a:srgbClr val="002060"/>
                </a:solidFill>
                <a:latin typeface="Tahoma"/>
                <a:ea typeface="+mn-ea"/>
                <a:cs typeface="+mn-cs"/>
              </a:rPr>
            </a:br>
            <a:r>
              <a:rPr lang="ru-RU" altLang="ru-RU" sz="3000" dirty="0">
                <a:solidFill>
                  <a:srgbClr val="002060"/>
                </a:solidFill>
                <a:latin typeface="Tahoma"/>
                <a:ea typeface="+mn-ea"/>
                <a:cs typeface="+mn-cs"/>
              </a:rPr>
              <a:t>2001, 2003, 2004, 3002, 3003, 3004</a:t>
            </a:r>
            <a:br>
              <a:rPr lang="ru-RU" altLang="ru-RU" sz="3000" dirty="0">
                <a:solidFill>
                  <a:srgbClr val="002060"/>
                </a:solidFill>
                <a:latin typeface="Tahoma"/>
                <a:ea typeface="+mn-ea"/>
                <a:cs typeface="+mn-cs"/>
              </a:rPr>
            </a:br>
            <a:r>
              <a:rPr lang="ru-RU" altLang="ru-RU" sz="3000" dirty="0">
                <a:solidFill>
                  <a:srgbClr val="002060"/>
                </a:solidFill>
                <a:latin typeface="Tahoma"/>
                <a:ea typeface="+mn-ea"/>
                <a:cs typeface="+mn-cs"/>
              </a:rPr>
              <a:t>3005, 4001, 4003, 4004</a:t>
            </a:r>
            <a:br>
              <a:rPr lang="ru-RU" altLang="ru-RU" sz="3000" dirty="0">
                <a:solidFill>
                  <a:srgbClr val="002060"/>
                </a:solidFill>
                <a:latin typeface="Tahoma"/>
                <a:ea typeface="+mn-ea"/>
                <a:cs typeface="+mn-cs"/>
              </a:rPr>
            </a:br>
            <a:r>
              <a:rPr lang="ru-RU" altLang="ru-RU" sz="1300" dirty="0">
                <a:solidFill>
                  <a:srgbClr val="808080">
                    <a:lumMod val="75000"/>
                  </a:srgbClr>
                </a:solidFill>
                <a:latin typeface="Tahoma"/>
                <a:ea typeface="+mn-ea"/>
                <a:cs typeface="+mn-cs"/>
              </a:rPr>
              <a:t/>
            </a:r>
            <a:br>
              <a:rPr lang="ru-RU" altLang="ru-RU" sz="1300" dirty="0">
                <a:solidFill>
                  <a:srgbClr val="808080">
                    <a:lumMod val="75000"/>
                  </a:srgbClr>
                </a:solidFill>
                <a:latin typeface="Tahoma"/>
                <a:ea typeface="+mn-ea"/>
                <a:cs typeface="+mn-cs"/>
              </a:rPr>
            </a:br>
            <a:r>
              <a:rPr lang="ru-RU" altLang="ru-RU" sz="3000" dirty="0">
                <a:solidFill>
                  <a:srgbClr val="002060"/>
                </a:solidFill>
                <a:latin typeface="Tahoma"/>
                <a:ea typeface="+mn-ea"/>
                <a:cs typeface="+mn-cs"/>
              </a:rPr>
              <a:t>1100,2100,3100,4100</a:t>
            </a:r>
            <a:br>
              <a:rPr lang="ru-RU" altLang="ru-RU" sz="3000" dirty="0">
                <a:solidFill>
                  <a:srgbClr val="002060"/>
                </a:solidFill>
                <a:latin typeface="Tahoma"/>
                <a:ea typeface="+mn-ea"/>
                <a:cs typeface="+mn-cs"/>
              </a:rPr>
            </a:br>
            <a:r>
              <a:rPr lang="ru-RU" altLang="ru-RU" sz="1300" dirty="0">
                <a:solidFill>
                  <a:srgbClr val="808080">
                    <a:lumMod val="75000"/>
                  </a:srgbClr>
                </a:solidFill>
                <a:latin typeface="Tahoma"/>
                <a:ea typeface="+mn-ea"/>
                <a:cs typeface="+mn-cs"/>
              </a:rPr>
              <a:t/>
            </a:r>
            <a:br>
              <a:rPr lang="ru-RU" altLang="ru-RU" sz="1300" dirty="0">
                <a:solidFill>
                  <a:srgbClr val="808080">
                    <a:lumMod val="75000"/>
                  </a:srgbClr>
                </a:solidFill>
                <a:latin typeface="Tahoma"/>
                <a:ea typeface="+mn-ea"/>
                <a:cs typeface="+mn-cs"/>
              </a:rPr>
            </a:br>
            <a:r>
              <a:rPr lang="ru-RU" altLang="ru-RU" sz="3000" dirty="0">
                <a:solidFill>
                  <a:srgbClr val="002060"/>
                </a:solidFill>
                <a:latin typeface="Tahoma"/>
                <a:ea typeface="+mn-ea"/>
                <a:cs typeface="+mn-cs"/>
              </a:rPr>
              <a:t>заполняются в соответствии с требованиями по заполнению формы 12</a:t>
            </a:r>
            <a:endParaRPr lang="ru-RU" dirty="0"/>
          </a:p>
        </p:txBody>
      </p:sp>
    </p:spTree>
    <p:extLst>
      <p:ext uri="{BB962C8B-B14F-4D97-AF65-F5344CB8AC3E}">
        <p14:creationId xmlns:p14="http://schemas.microsoft.com/office/powerpoint/2010/main" val="3029458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596" y="3143248"/>
            <a:ext cx="184731" cy="369332"/>
          </a:xfrm>
          <a:prstGeom prst="rect">
            <a:avLst/>
          </a:prstGeom>
          <a:noFill/>
        </p:spPr>
        <p:txBody>
          <a:bodyPr wrap="none" rtlCol="0">
            <a:spAutoFit/>
          </a:bodyPr>
          <a:lstStyle/>
          <a:p>
            <a:endParaRPr lang="ru-RU" dirty="0"/>
          </a:p>
        </p:txBody>
      </p:sp>
      <p:sp>
        <p:nvSpPr>
          <p:cNvPr id="2" name="Прямоугольник 1"/>
          <p:cNvSpPr/>
          <p:nvPr/>
        </p:nvSpPr>
        <p:spPr>
          <a:xfrm>
            <a:off x="428596" y="1556792"/>
            <a:ext cx="8640960" cy="3416320"/>
          </a:xfrm>
          <a:prstGeom prst="rect">
            <a:avLst/>
          </a:prstGeom>
        </p:spPr>
        <p:txBody>
          <a:bodyPr wrap="square">
            <a:spAutoFit/>
          </a:bodyPr>
          <a:lstStyle/>
          <a:p>
            <a:pPr algn="ctr" latinLnBrk="1">
              <a:defRPr/>
            </a:pPr>
            <a:r>
              <a:rPr lang="ru-RU" altLang="ru-RU" sz="2400" b="1" dirty="0" smtClean="0">
                <a:latin typeface="Times New Roman" panose="02020603050405020304" pitchFamily="18" charset="0"/>
              </a:rPr>
              <a:t>  </a:t>
            </a:r>
            <a:r>
              <a:rPr lang="ru-RU" altLang="ru-RU" sz="2400" b="1" dirty="0" smtClean="0">
                <a:solidFill>
                  <a:srgbClr val="FF0000"/>
                </a:solidFill>
                <a:latin typeface="Times New Roman" panose="02020603050405020304" pitchFamily="18" charset="0"/>
              </a:rPr>
              <a:t>Данные </a:t>
            </a:r>
            <a:r>
              <a:rPr lang="ru-RU" altLang="ru-RU" sz="2400" b="1" dirty="0">
                <a:solidFill>
                  <a:srgbClr val="FF0000"/>
                </a:solidFill>
                <a:latin typeface="Times New Roman" panose="02020603050405020304" pitchFamily="18" charset="0"/>
              </a:rPr>
              <a:t>таблицы 1500 </a:t>
            </a:r>
            <a:r>
              <a:rPr lang="en-US" altLang="ru-RU" sz="2400" b="1" dirty="0" smtClean="0">
                <a:solidFill>
                  <a:srgbClr val="FF0000"/>
                </a:solidFill>
                <a:latin typeface="Times New Roman" panose="02020603050405020304" pitchFamily="18" charset="0"/>
              </a:rPr>
              <a:t>(</a:t>
            </a:r>
            <a:r>
              <a:rPr lang="ru-RU" altLang="ru-RU" sz="2400" b="1" dirty="0" smtClean="0">
                <a:solidFill>
                  <a:srgbClr val="FF0000"/>
                </a:solidFill>
                <a:latin typeface="Times New Roman" panose="02020603050405020304" pitchFamily="18" charset="0"/>
              </a:rPr>
              <a:t>дети до 3 лет) не </a:t>
            </a:r>
            <a:r>
              <a:rPr lang="ru-RU" altLang="ru-RU" sz="2400" b="1" dirty="0">
                <a:solidFill>
                  <a:srgbClr val="FF0000"/>
                </a:solidFill>
                <a:latin typeface="Times New Roman" panose="02020603050405020304" pitchFamily="18" charset="0"/>
              </a:rPr>
              <a:t>могут </a:t>
            </a:r>
            <a:r>
              <a:rPr lang="ru-RU" altLang="ru-RU" sz="2400" b="1" dirty="0" smtClean="0">
                <a:solidFill>
                  <a:srgbClr val="FF0000"/>
                </a:solidFill>
                <a:latin typeface="Times New Roman" panose="02020603050405020304" pitchFamily="18" charset="0"/>
              </a:rPr>
              <a:t>быть </a:t>
            </a:r>
            <a:endParaRPr lang="ru-RU" altLang="ru-RU" sz="2400" b="1" dirty="0">
              <a:solidFill>
                <a:srgbClr val="FF0000"/>
              </a:solidFill>
              <a:latin typeface="Times New Roman" panose="02020603050405020304" pitchFamily="18" charset="0"/>
            </a:endParaRPr>
          </a:p>
          <a:p>
            <a:pPr algn="ctr" latinLnBrk="1">
              <a:defRPr/>
            </a:pPr>
            <a:r>
              <a:rPr lang="ru-RU" altLang="ru-RU" sz="2400" b="1" dirty="0" smtClean="0">
                <a:solidFill>
                  <a:srgbClr val="FF0000"/>
                </a:solidFill>
                <a:latin typeface="Times New Roman" panose="02020603050405020304" pitchFamily="18" charset="0"/>
              </a:rPr>
              <a:t>  больше </a:t>
            </a:r>
            <a:r>
              <a:rPr lang="ru-RU" altLang="ru-RU" sz="2400" b="1" dirty="0">
                <a:solidFill>
                  <a:srgbClr val="FF0000"/>
                </a:solidFill>
                <a:latin typeface="Times New Roman" panose="02020603050405020304" pitchFamily="18" charset="0"/>
              </a:rPr>
              <a:t>таблицы </a:t>
            </a:r>
            <a:r>
              <a:rPr lang="ru-RU" altLang="ru-RU" sz="2400" b="1" dirty="0" smtClean="0">
                <a:solidFill>
                  <a:srgbClr val="FF0000"/>
                </a:solidFill>
                <a:latin typeface="Times New Roman" panose="02020603050405020304" pitchFamily="18" charset="0"/>
              </a:rPr>
              <a:t>1000 </a:t>
            </a:r>
            <a:r>
              <a:rPr lang="ru-RU" altLang="ru-RU" sz="2400" b="1" dirty="0">
                <a:solidFill>
                  <a:srgbClr val="FF0000"/>
                </a:solidFill>
                <a:latin typeface="Times New Roman" panose="02020603050405020304" pitchFamily="18" charset="0"/>
              </a:rPr>
              <a:t> </a:t>
            </a:r>
            <a:r>
              <a:rPr lang="ru-RU" altLang="ru-RU" sz="2400" b="1" dirty="0" smtClean="0">
                <a:solidFill>
                  <a:srgbClr val="FF0000"/>
                </a:solidFill>
                <a:latin typeface="Times New Roman" panose="02020603050405020304" pitchFamily="18" charset="0"/>
              </a:rPr>
              <a:t>гр. 5 ( дети от 0 – 4)</a:t>
            </a:r>
          </a:p>
          <a:p>
            <a:pPr marL="342900" indent="-342900" latinLnBrk="1">
              <a:buFont typeface="Arial" panose="020B0604020202020204" pitchFamily="34" charset="0"/>
              <a:buChar char="•"/>
              <a:defRPr/>
            </a:pPr>
            <a:endParaRPr lang="ru-RU" altLang="ru-RU" sz="2400" b="1" dirty="0" smtClean="0">
              <a:solidFill>
                <a:srgbClr val="FF0000"/>
              </a:solidFill>
              <a:latin typeface="Times New Roman" panose="02020603050405020304" pitchFamily="18" charset="0"/>
            </a:endParaRPr>
          </a:p>
          <a:p>
            <a:pPr latinLnBrk="1">
              <a:defRPr/>
            </a:pPr>
            <a:r>
              <a:rPr lang="ru-RU" altLang="ru-RU" sz="2400" b="1" dirty="0" smtClean="0">
                <a:solidFill>
                  <a:srgbClr val="FF0000"/>
                </a:solidFill>
                <a:latin typeface="Times New Roman" panose="02020603050405020304" pitchFamily="18" charset="0"/>
              </a:rPr>
              <a:t>  Данные таблицы 4000 не могу быть больше таблицы 3000</a:t>
            </a:r>
          </a:p>
          <a:p>
            <a:pPr marL="342900" indent="-342900" latinLnBrk="1">
              <a:buFont typeface="Arial" panose="020B0604020202020204" pitchFamily="34" charset="0"/>
              <a:buChar char="•"/>
              <a:defRPr/>
            </a:pPr>
            <a:endParaRPr lang="ru-RU" altLang="ru-RU" sz="2400" b="1" dirty="0">
              <a:latin typeface="Times New Roman" panose="02020603050405020304" pitchFamily="18" charset="0"/>
            </a:endParaRPr>
          </a:p>
          <a:p>
            <a:pPr algn="ctr"/>
            <a:r>
              <a:rPr lang="ru-RU" altLang="ru-RU" sz="2400" dirty="0" smtClean="0">
                <a:latin typeface="Times New Roman" panose="02020603050405020304" pitchFamily="18" charset="0"/>
                <a:cs typeface="Times New Roman" panose="02020603050405020304" pitchFamily="18" charset="0"/>
              </a:rPr>
              <a:t>Не забывайте о проведение </a:t>
            </a:r>
            <a:r>
              <a:rPr lang="ru-RU" altLang="ru-RU" sz="2400" dirty="0">
                <a:latin typeface="Times New Roman" panose="02020603050405020304" pitchFamily="18" charset="0"/>
                <a:cs typeface="Times New Roman" panose="02020603050405020304" pitchFamily="18" charset="0"/>
              </a:rPr>
              <a:t>контроля после</a:t>
            </a:r>
          </a:p>
          <a:p>
            <a:pPr algn="ctr"/>
            <a:r>
              <a:rPr lang="ru-RU" altLang="ru-RU" sz="2400" dirty="0">
                <a:latin typeface="Times New Roman" panose="02020603050405020304" pitchFamily="18" charset="0"/>
                <a:cs typeface="Times New Roman" panose="02020603050405020304" pitchFamily="18" charset="0"/>
              </a:rPr>
              <a:t>заполнения формы</a:t>
            </a:r>
            <a:br>
              <a:rPr lang="ru-RU" altLang="ru-RU" sz="2400" dirty="0">
                <a:latin typeface="Times New Roman" panose="02020603050405020304" pitchFamily="18" charset="0"/>
                <a:cs typeface="Times New Roman" panose="02020603050405020304" pitchFamily="18" charset="0"/>
              </a:rPr>
            </a:br>
            <a:r>
              <a:rPr lang="ru-RU" altLang="ru-RU" sz="2400" dirty="0">
                <a:latin typeface="Times New Roman" panose="02020603050405020304" pitchFamily="18" charset="0"/>
                <a:cs typeface="Times New Roman" panose="02020603050405020304" pitchFamily="18" charset="0"/>
              </a:rPr>
              <a:t>(внутриформенного, межформенного, межгодового)</a:t>
            </a:r>
            <a:endParaRPr lang="ru-RU" sz="2400" dirty="0">
              <a:latin typeface="Times New Roman" panose="02020603050405020304" pitchFamily="18" charset="0"/>
              <a:cs typeface="Times New Roman" panose="02020603050405020304" pitchFamily="18" charset="0"/>
            </a:endParaRPr>
          </a:p>
          <a:p>
            <a:pPr lvl="0" algn="ctr" fontAlgn="base" latinLnBrk="1">
              <a:spcBef>
                <a:spcPct val="0"/>
              </a:spcBef>
              <a:spcAft>
                <a:spcPct val="0"/>
              </a:spcAft>
              <a:defRPr/>
            </a:pPr>
            <a:endParaRPr lang="ru-RU" sz="2400" b="1" dirty="0" smtClean="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611560" y="1268760"/>
            <a:ext cx="7992888" cy="3528392"/>
          </a:xfrm>
        </p:spPr>
        <p:txBody>
          <a:bodyPr>
            <a:normAutofit/>
          </a:bodyPr>
          <a:lstStyle/>
          <a:p>
            <a:pPr algn="ctr"/>
            <a:r>
              <a:rPr lang="ru-RU" dirty="0" smtClean="0"/>
              <a:t>Таблицы 2500, 3000, 4600</a:t>
            </a:r>
            <a:br>
              <a:rPr lang="ru-RU" dirty="0" smtClean="0"/>
            </a:br>
            <a:r>
              <a:rPr lang="ru-RU" dirty="0" smtClean="0"/>
              <a:t>ведут сбор автоматическим подсчетом.</a:t>
            </a:r>
            <a:endParaRPr lang="ru-RU" dirty="0"/>
          </a:p>
        </p:txBody>
      </p:sp>
    </p:spTree>
    <p:extLst>
      <p:ext uri="{BB962C8B-B14F-4D97-AF65-F5344CB8AC3E}">
        <p14:creationId xmlns:p14="http://schemas.microsoft.com/office/powerpoint/2010/main" val="1543283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08920"/>
            <a:ext cx="8305800" cy="1730456"/>
          </a:xfrm>
        </p:spPr>
        <p:txBody>
          <a:bodyPr>
            <a:normAutofit fontScale="90000"/>
          </a:bodyPr>
          <a:lstStyle/>
          <a:p>
            <a:pPr lvl="0" algn="ctr">
              <a:lnSpc>
                <a:spcPct val="90000"/>
              </a:lnSpc>
              <a:spcBef>
                <a:spcPts val="1000"/>
              </a:spcBef>
            </a:pPr>
            <a:r>
              <a:rPr lang="ru-RU" altLang="ru-RU" sz="4000" b="1" dirty="0">
                <a:solidFill>
                  <a:srgbClr val="002060"/>
                </a:solidFill>
                <a:latin typeface="Times New Roman" panose="02020603050405020304" pitchFamily="18" charset="0"/>
                <a:ea typeface="+mn-ea"/>
                <a:cs typeface="Times New Roman" panose="02020603050405020304" pitchFamily="18" charset="0"/>
              </a:rPr>
              <a:t>Изменения в форме 12 </a:t>
            </a:r>
            <a:br>
              <a:rPr lang="ru-RU" altLang="ru-RU" sz="4000" b="1" dirty="0">
                <a:solidFill>
                  <a:srgbClr val="002060"/>
                </a:solidFill>
                <a:latin typeface="Times New Roman" panose="02020603050405020304" pitchFamily="18" charset="0"/>
                <a:ea typeface="+mn-ea"/>
                <a:cs typeface="Times New Roman" panose="02020603050405020304" pitchFamily="18" charset="0"/>
              </a:rPr>
            </a:br>
            <a:r>
              <a:rPr lang="ru-RU" altLang="ru-RU" sz="4000" b="1" dirty="0">
                <a:solidFill>
                  <a:srgbClr val="002060"/>
                </a:solidFill>
                <a:latin typeface="Times New Roman" panose="02020603050405020304" pitchFamily="18" charset="0"/>
                <a:ea typeface="+mn-ea"/>
                <a:cs typeface="Times New Roman" panose="02020603050405020304" pitchFamily="18" charset="0"/>
              </a:rPr>
              <a:t>за </a:t>
            </a:r>
            <a:r>
              <a:rPr lang="ru-RU" altLang="ru-RU" sz="4000" b="1" dirty="0" smtClean="0">
                <a:solidFill>
                  <a:srgbClr val="002060"/>
                </a:solidFill>
                <a:latin typeface="Times New Roman" panose="02020603050405020304" pitchFamily="18" charset="0"/>
                <a:ea typeface="+mn-ea"/>
                <a:cs typeface="Times New Roman" panose="02020603050405020304" pitchFamily="18" charset="0"/>
              </a:rPr>
              <a:t>202</a:t>
            </a:r>
            <a:r>
              <a:rPr lang="en-US" altLang="ru-RU" sz="4000" b="1" dirty="0" smtClean="0">
                <a:solidFill>
                  <a:srgbClr val="002060"/>
                </a:solidFill>
                <a:latin typeface="Times New Roman" panose="02020603050405020304" pitchFamily="18" charset="0"/>
                <a:ea typeface="+mn-ea"/>
                <a:cs typeface="Times New Roman" panose="02020603050405020304" pitchFamily="18" charset="0"/>
              </a:rPr>
              <a:t>2</a:t>
            </a:r>
            <a:r>
              <a:rPr lang="ru-RU" altLang="ru-RU" sz="40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4000" b="1" dirty="0">
                <a:solidFill>
                  <a:srgbClr val="002060"/>
                </a:solidFill>
                <a:latin typeface="Times New Roman" panose="02020603050405020304" pitchFamily="18" charset="0"/>
                <a:ea typeface="+mn-ea"/>
                <a:cs typeface="Times New Roman" panose="02020603050405020304" pitchFamily="18" charset="0"/>
              </a:rPr>
              <a:t>год </a:t>
            </a:r>
            <a:r>
              <a:rPr lang="ru-RU" sz="2800" dirty="0">
                <a:solidFill>
                  <a:srgbClr val="002060"/>
                </a:solidFill>
                <a:ea typeface="+mn-ea"/>
                <a:cs typeface="+mn-cs"/>
              </a:rPr>
              <a:t/>
            </a:r>
            <a:br>
              <a:rPr lang="ru-RU" sz="2800" dirty="0">
                <a:solidFill>
                  <a:srgbClr val="002060"/>
                </a:solidFill>
                <a:ea typeface="+mn-ea"/>
                <a:cs typeface="+mn-cs"/>
              </a:rPr>
            </a:br>
            <a:endParaRPr lang="ru-RU" dirty="0"/>
          </a:p>
        </p:txBody>
      </p:sp>
    </p:spTree>
    <p:extLst>
      <p:ext uri="{BB962C8B-B14F-4D97-AF65-F5344CB8AC3E}">
        <p14:creationId xmlns:p14="http://schemas.microsoft.com/office/powerpoint/2010/main" val="1891522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360" y="548680"/>
            <a:ext cx="8305800" cy="1791072"/>
          </a:xfrm>
        </p:spPr>
        <p:txBody>
          <a:bodyPr>
            <a:normAutofit fontScale="90000"/>
          </a:bodyPr>
          <a:lstStyle/>
          <a:p>
            <a:pPr algn="ctr"/>
            <a:r>
              <a:rPr lang="ru-RU" sz="3600" dirty="0" smtClean="0"/>
              <a:t>Добавлены новые строки:</a:t>
            </a:r>
            <a:r>
              <a:rPr lang="en-US" sz="3600" dirty="0" smtClean="0"/>
              <a:t/>
            </a:r>
            <a:br>
              <a:rPr lang="en-US" sz="3600" dirty="0" smtClean="0"/>
            </a:br>
            <a:r>
              <a:rPr lang="ru-RU" sz="2000" dirty="0" smtClean="0"/>
              <a:t>(таб. 1000,2000,2500,3000,4000,4500,4600)</a:t>
            </a:r>
            <a:r>
              <a:rPr lang="ru-RU" sz="3600" dirty="0" smtClean="0"/>
              <a:t/>
            </a:r>
            <a:br>
              <a:rPr lang="ru-RU" sz="3600" dirty="0" smtClean="0"/>
            </a:br>
            <a:r>
              <a:rPr lang="ru-RU" sz="3600" dirty="0" smtClean="0"/>
              <a:t/>
            </a:r>
            <a:br>
              <a:rPr lang="ru-RU" sz="3600" dirty="0" smtClean="0"/>
            </a:br>
            <a:endParaRPr lang="ru-RU" sz="3600" dirty="0"/>
          </a:p>
        </p:txBody>
      </p:sp>
      <p:graphicFrame>
        <p:nvGraphicFramePr>
          <p:cNvPr id="5" name="Таблица 4"/>
          <p:cNvGraphicFramePr>
            <a:graphicFrameLocks noGrp="1"/>
          </p:cNvGraphicFramePr>
          <p:nvPr>
            <p:extLst>
              <p:ext uri="{D42A27DB-BD31-4B8C-83A1-F6EECF244321}">
                <p14:modId xmlns:p14="http://schemas.microsoft.com/office/powerpoint/2010/main" val="2310107296"/>
              </p:ext>
            </p:extLst>
          </p:nvPr>
        </p:nvGraphicFramePr>
        <p:xfrm>
          <a:off x="251520" y="1556792"/>
          <a:ext cx="8511480" cy="4141660"/>
        </p:xfrm>
        <a:graphic>
          <a:graphicData uri="http://schemas.openxmlformats.org/drawingml/2006/table">
            <a:tbl>
              <a:tblPr firstRow="1">
                <a:effectLst>
                  <a:outerShdw blurRad="50800" dist="38100" dir="18900000" algn="bl" rotWithShape="0">
                    <a:prstClr val="black">
                      <a:alpha val="40000"/>
                    </a:prstClr>
                  </a:outerShdw>
                </a:effectLst>
                <a:tableStyleId>{21E4AEA4-8DFA-4A89-87EB-49C32662AFE0}</a:tableStyleId>
              </a:tblPr>
              <a:tblGrid>
                <a:gridCol w="4536504">
                  <a:extLst>
                    <a:ext uri="{9D8B030D-6E8A-4147-A177-3AD203B41FA5}">
                      <a16:colId xmlns:a16="http://schemas.microsoft.com/office/drawing/2014/main" val="2122443100"/>
                    </a:ext>
                  </a:extLst>
                </a:gridCol>
                <a:gridCol w="2016224">
                  <a:extLst>
                    <a:ext uri="{9D8B030D-6E8A-4147-A177-3AD203B41FA5}">
                      <a16:colId xmlns:a16="http://schemas.microsoft.com/office/drawing/2014/main" val="1221069738"/>
                    </a:ext>
                  </a:extLst>
                </a:gridCol>
                <a:gridCol w="1958752">
                  <a:extLst>
                    <a:ext uri="{9D8B030D-6E8A-4147-A177-3AD203B41FA5}">
                      <a16:colId xmlns:a16="http://schemas.microsoft.com/office/drawing/2014/main" val="120155757"/>
                    </a:ext>
                  </a:extLst>
                </a:gridCol>
              </a:tblGrid>
              <a:tr h="1205348">
                <a:tc>
                  <a:txBody>
                    <a:bodyPr/>
                    <a:lstStyle/>
                    <a:p>
                      <a:r>
                        <a:rPr lang="ru-RU" b="0" dirty="0" smtClean="0">
                          <a:latin typeface="Tahoma" panose="020B0604030504040204" pitchFamily="34" charset="0"/>
                          <a:ea typeface="Tahoma" panose="020B0604030504040204" pitchFamily="34" charset="0"/>
                          <a:cs typeface="Tahoma" panose="020B0604030504040204" pitchFamily="34" charset="0"/>
                        </a:rPr>
                        <a:t>врожденные аномалии (пороки развития), деформации и хромосомные нарушения</a:t>
                      </a:r>
                      <a:endParaRPr lang="ru-RU"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b="0" dirty="0" smtClean="0">
                          <a:latin typeface="Tahoma" panose="020B0604030504040204" pitchFamily="34" charset="0"/>
                          <a:ea typeface="Tahoma" panose="020B0604030504040204" pitchFamily="34" charset="0"/>
                          <a:cs typeface="Tahoma" panose="020B0604030504040204" pitchFamily="34" charset="0"/>
                        </a:rPr>
                        <a:t>18.0</a:t>
                      </a:r>
                      <a:endParaRPr lang="ru-RU" b="0" dirty="0">
                        <a:latin typeface="Tahoma" panose="020B0604030504040204" pitchFamily="34" charset="0"/>
                        <a:ea typeface="Tahoma" panose="020B0604030504040204" pitchFamily="34" charset="0"/>
                        <a:cs typeface="Tahoma" panose="020B060403050404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b="0" dirty="0" smtClean="0">
                          <a:latin typeface="Tahoma" panose="020B0604030504040204" pitchFamily="34" charset="0"/>
                          <a:ea typeface="Tahoma" panose="020B0604030504040204" pitchFamily="34" charset="0"/>
                          <a:cs typeface="Tahoma" panose="020B0604030504040204" pitchFamily="34" charset="0"/>
                        </a:rPr>
                        <a:t>Q00-Q99</a:t>
                      </a:r>
                      <a:endParaRPr lang="ru-RU" b="0"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05804972"/>
                  </a:ext>
                </a:extLst>
              </a:tr>
              <a:tr h="370876">
                <a:tc>
                  <a:txBody>
                    <a:bodyPr/>
                    <a:lstStyle/>
                    <a:p>
                      <a:r>
                        <a:rPr lang="ru-RU" b="0" dirty="0" smtClean="0">
                          <a:latin typeface="Tahoma" panose="020B0604030504040204" pitchFamily="34" charset="0"/>
                          <a:ea typeface="Tahoma" panose="020B0604030504040204" pitchFamily="34" charset="0"/>
                          <a:cs typeface="Tahoma" panose="020B0604030504040204" pitchFamily="34" charset="0"/>
                        </a:rPr>
                        <a:t>из них: врожденные аномалии развития нервной системы </a:t>
                      </a:r>
                      <a:endParaRPr lang="ru-RU"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b="0" dirty="0" smtClean="0">
                          <a:latin typeface="Tahoma" panose="020B0604030504040204" pitchFamily="34" charset="0"/>
                          <a:ea typeface="Tahoma" panose="020B0604030504040204" pitchFamily="34" charset="0"/>
                          <a:cs typeface="Tahoma" panose="020B0604030504040204" pitchFamily="34" charset="0"/>
                        </a:rPr>
                        <a:t>18.1</a:t>
                      </a:r>
                      <a:endParaRPr lang="ru-RU"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b="0" dirty="0" smtClean="0">
                          <a:latin typeface="Tahoma" panose="020B0604030504040204" pitchFamily="34" charset="0"/>
                          <a:ea typeface="Tahoma" panose="020B0604030504040204" pitchFamily="34" charset="0"/>
                          <a:cs typeface="Tahoma" panose="020B0604030504040204" pitchFamily="34" charset="0"/>
                        </a:rPr>
                        <a:t>Q00-Q07</a:t>
                      </a:r>
                      <a:endParaRPr lang="ru-RU" b="0"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87112624"/>
                  </a:ext>
                </a:extLst>
              </a:tr>
              <a:tr h="370876">
                <a:tc>
                  <a:txBody>
                    <a:bodyPr/>
                    <a:lstStyle/>
                    <a:p>
                      <a:pPr algn="ctr"/>
                      <a:r>
                        <a:rPr lang="ru-RU" b="0" baseline="0" dirty="0" smtClean="0">
                          <a:latin typeface="Tahoma" panose="020B0604030504040204" pitchFamily="34" charset="0"/>
                          <a:ea typeface="Tahoma" panose="020B0604030504040204" pitchFamily="34" charset="0"/>
                          <a:cs typeface="Tahoma" panose="020B0604030504040204" pitchFamily="34" charset="0"/>
                        </a:rPr>
                        <a:t>-------------------------------</a:t>
                      </a:r>
                      <a:endParaRPr lang="ru-RU"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b="0" dirty="0" smtClean="0">
                          <a:latin typeface="Tahoma" panose="020B0604030504040204" pitchFamily="34" charset="0"/>
                          <a:ea typeface="Tahoma" panose="020B0604030504040204" pitchFamily="34" charset="0"/>
                          <a:cs typeface="Tahoma" panose="020B0604030504040204" pitchFamily="34" charset="0"/>
                        </a:rPr>
                        <a:t>-------</a:t>
                      </a:r>
                      <a:endParaRPr lang="ru-RU"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ru-RU" b="0" dirty="0" smtClean="0">
                          <a:latin typeface="Tahoma" panose="020B0604030504040204" pitchFamily="34" charset="0"/>
                          <a:ea typeface="Tahoma" panose="020B0604030504040204" pitchFamily="34" charset="0"/>
                          <a:cs typeface="Tahoma" panose="020B0604030504040204" pitchFamily="34" charset="0"/>
                        </a:rPr>
                        <a:t> ---------------</a:t>
                      </a:r>
                      <a:endParaRPr lang="ru-RU" b="0"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10567271"/>
                  </a:ext>
                </a:extLst>
              </a:tr>
              <a:tr h="370876">
                <a:tc>
                  <a:txBody>
                    <a:bodyPr/>
                    <a:lstStyle/>
                    <a:p>
                      <a:r>
                        <a:rPr lang="ru-RU" b="0" dirty="0" smtClean="0">
                          <a:latin typeface="Tahoma" panose="020B0604030504040204" pitchFamily="34" charset="0"/>
                          <a:ea typeface="Tahoma" panose="020B0604030504040204" pitchFamily="34" charset="0"/>
                          <a:cs typeface="Tahoma" panose="020B0604030504040204" pitchFamily="34" charset="0"/>
                        </a:rPr>
                        <a:t>Прочие врожденные аномалии</a:t>
                      </a:r>
                      <a:endParaRPr lang="ru-RU"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b="0" dirty="0" smtClean="0">
                          <a:latin typeface="Tahoma" panose="020B0604030504040204" pitchFamily="34" charset="0"/>
                          <a:ea typeface="Tahoma" panose="020B0604030504040204" pitchFamily="34" charset="0"/>
                          <a:cs typeface="Tahoma" panose="020B0604030504040204" pitchFamily="34" charset="0"/>
                        </a:rPr>
                        <a:t>18.10</a:t>
                      </a:r>
                      <a:endParaRPr lang="ru-RU"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endParaRPr lang="ru-RU" b="0"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58893755"/>
                  </a:ext>
                </a:extLst>
              </a:tr>
              <a:tr h="370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0" dirty="0" smtClean="0">
                          <a:solidFill>
                            <a:srgbClr val="FF0000"/>
                          </a:solidFill>
                          <a:latin typeface="Tahoma" panose="020B0604030504040204" pitchFamily="34" charset="0"/>
                          <a:ea typeface="Tahoma" panose="020B0604030504040204" pitchFamily="34" charset="0"/>
                          <a:cs typeface="Tahoma" panose="020B0604030504040204" pitchFamily="34" charset="0"/>
                        </a:rPr>
                        <a:t>расщелина губы и неба (заячья губа и волчья пасть</a:t>
                      </a:r>
                    </a:p>
                    <a:p>
                      <a:endParaRPr lang="ru-RU" b="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0" dirty="0" smtClean="0">
                          <a:solidFill>
                            <a:srgbClr val="FF0000"/>
                          </a:solidFill>
                          <a:latin typeface="Tahoma" panose="020B0604030504040204" pitchFamily="34" charset="0"/>
                          <a:ea typeface="Tahoma" panose="020B0604030504040204" pitchFamily="34" charset="0"/>
                          <a:cs typeface="Tahoma" panose="020B0604030504040204" pitchFamily="34" charset="0"/>
                        </a:rPr>
                        <a:t>18.10.1</a:t>
                      </a:r>
                    </a:p>
                    <a:p>
                      <a:pPr algn="ctr"/>
                      <a:endParaRPr lang="ru-RU" b="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b="0" dirty="0" smtClean="0">
                          <a:solidFill>
                            <a:srgbClr val="FF0000"/>
                          </a:solidFill>
                          <a:latin typeface="Tahoma" panose="020B0604030504040204" pitchFamily="34" charset="0"/>
                          <a:ea typeface="Tahoma" panose="020B0604030504040204" pitchFamily="34" charset="0"/>
                          <a:cs typeface="Tahoma" panose="020B0604030504040204" pitchFamily="34" charset="0"/>
                        </a:rPr>
                        <a:t>Q35-Q37</a:t>
                      </a:r>
                      <a:endParaRPr lang="ru-RU" b="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63920185"/>
                  </a:ext>
                </a:extLst>
              </a:tr>
              <a:tr h="370876">
                <a:tc>
                  <a:txBody>
                    <a:bodyPr/>
                    <a:lstStyle/>
                    <a:p>
                      <a:r>
                        <a:rPr lang="ru-RU" b="0" dirty="0" smtClean="0">
                          <a:solidFill>
                            <a:srgbClr val="FF0000"/>
                          </a:solidFill>
                          <a:latin typeface="Tahoma" panose="020B0604030504040204" pitchFamily="34" charset="0"/>
                          <a:ea typeface="Tahoma" panose="020B0604030504040204" pitchFamily="34" charset="0"/>
                          <a:cs typeface="Tahoma" panose="020B0604030504040204" pitchFamily="34" charset="0"/>
                        </a:rPr>
                        <a:t>хромосомные аномалии, не классифицированные других рубриках</a:t>
                      </a:r>
                      <a:endParaRPr lang="ru-RU" b="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ru-RU" b="0" dirty="0" smtClean="0">
                          <a:solidFill>
                            <a:srgbClr val="FF0000"/>
                          </a:solidFill>
                          <a:latin typeface="Tahoma" panose="020B0604030504040204" pitchFamily="34" charset="0"/>
                          <a:ea typeface="Tahoma" panose="020B0604030504040204" pitchFamily="34" charset="0"/>
                          <a:cs typeface="Tahoma" panose="020B0604030504040204" pitchFamily="34" charset="0"/>
                        </a:rPr>
                        <a:t>18.10.2</a:t>
                      </a:r>
                      <a:endParaRPr lang="ru-RU" b="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b="0" dirty="0" smtClean="0">
                          <a:solidFill>
                            <a:srgbClr val="FF0000"/>
                          </a:solidFill>
                          <a:latin typeface="Tahoma" panose="020B0604030504040204" pitchFamily="34" charset="0"/>
                          <a:ea typeface="Tahoma" panose="020B0604030504040204" pitchFamily="34" charset="0"/>
                          <a:cs typeface="Tahoma" panose="020B0604030504040204" pitchFamily="34" charset="0"/>
                        </a:rPr>
                        <a:t>Q90-Q99</a:t>
                      </a:r>
                      <a:endParaRPr lang="ru-RU" b="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6202537"/>
                  </a:ext>
                </a:extLst>
              </a:tr>
            </a:tbl>
          </a:graphicData>
        </a:graphic>
      </p:graphicFrame>
      <p:sp>
        <p:nvSpPr>
          <p:cNvPr id="6" name="Прямоугольник 5"/>
          <p:cNvSpPr/>
          <p:nvPr/>
        </p:nvSpPr>
        <p:spPr>
          <a:xfrm>
            <a:off x="1907704" y="6165304"/>
            <a:ext cx="5544616" cy="369332"/>
          </a:xfrm>
          <a:prstGeom prst="rect">
            <a:avLst/>
          </a:prstGeom>
        </p:spPr>
        <p:txBody>
          <a:bodyPr wrap="square">
            <a:spAutoFit/>
          </a:bodyPr>
          <a:lstStyle/>
          <a:p>
            <a:r>
              <a:rPr lang="ru-RU" dirty="0"/>
              <a:t> </a:t>
            </a:r>
            <a:endParaRPr lang="ru-RU"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8988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dirty="0" smtClean="0">
                <a:latin typeface="Tahoma" panose="020B0604030504040204" pitchFamily="34" charset="0"/>
                <a:ea typeface="Tahoma" panose="020B0604030504040204" pitchFamily="34" charset="0"/>
                <a:cs typeface="Tahoma" panose="020B0604030504040204" pitchFamily="34" charset="0"/>
              </a:rPr>
              <a:t>Добавлены новые строки:</a:t>
            </a:r>
            <a:br>
              <a:rPr lang="ru-RU" sz="3200" dirty="0" smtClean="0">
                <a:latin typeface="Tahoma" panose="020B0604030504040204" pitchFamily="34" charset="0"/>
                <a:ea typeface="Tahoma" panose="020B0604030504040204" pitchFamily="34" charset="0"/>
                <a:cs typeface="Tahoma" panose="020B0604030504040204" pitchFamily="34" charset="0"/>
              </a:rPr>
            </a:br>
            <a:r>
              <a:rPr lang="ru-RU" sz="1800" dirty="0" smtClean="0">
                <a:latin typeface="Tahoma" panose="020B0604030504040204" pitchFamily="34" charset="0"/>
                <a:ea typeface="Tahoma" panose="020B0604030504040204" pitchFamily="34" charset="0"/>
                <a:cs typeface="Tahoma" panose="020B0604030504040204" pitchFamily="34" charset="0"/>
              </a:rPr>
              <a:t>(таб. 1000,2000,2500,3000,4000,4500,4600)</a:t>
            </a:r>
            <a:endParaRPr lang="ru-RU" sz="1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200190936"/>
              </p:ext>
            </p:extLst>
          </p:nvPr>
        </p:nvGraphicFramePr>
        <p:xfrm>
          <a:off x="251520" y="2276872"/>
          <a:ext cx="8640960" cy="2500285"/>
        </p:xfrm>
        <a:graphic>
          <a:graphicData uri="http://schemas.openxmlformats.org/drawingml/2006/table">
            <a:tbl>
              <a:tblPr firstRow="1">
                <a:effectLst>
                  <a:outerShdw blurRad="50800" dist="38100" dir="18900000" algn="bl" rotWithShape="0">
                    <a:prstClr val="black">
                      <a:alpha val="40000"/>
                    </a:prstClr>
                  </a:outerShdw>
                </a:effectLst>
                <a:tableStyleId>{21E4AEA4-8DFA-4A89-87EB-49C32662AFE0}</a:tableStyleId>
              </a:tblPr>
              <a:tblGrid>
                <a:gridCol w="4032448">
                  <a:extLst>
                    <a:ext uri="{9D8B030D-6E8A-4147-A177-3AD203B41FA5}">
                      <a16:colId xmlns:a16="http://schemas.microsoft.com/office/drawing/2014/main" val="2140486426"/>
                    </a:ext>
                  </a:extLst>
                </a:gridCol>
                <a:gridCol w="2232248">
                  <a:extLst>
                    <a:ext uri="{9D8B030D-6E8A-4147-A177-3AD203B41FA5}">
                      <a16:colId xmlns:a16="http://schemas.microsoft.com/office/drawing/2014/main" val="3730327195"/>
                    </a:ext>
                  </a:extLst>
                </a:gridCol>
                <a:gridCol w="2376264">
                  <a:extLst>
                    <a:ext uri="{9D8B030D-6E8A-4147-A177-3AD203B41FA5}">
                      <a16:colId xmlns:a16="http://schemas.microsoft.com/office/drawing/2014/main" val="1313702456"/>
                    </a:ext>
                  </a:extLst>
                </a:gridCol>
              </a:tblGrid>
              <a:tr h="372041">
                <a:tc>
                  <a:txBody>
                    <a:bodyPr/>
                    <a:lstStyle/>
                    <a:p>
                      <a:r>
                        <a:rPr lang="ru-RU" dirty="0" smtClean="0">
                          <a:latin typeface="Tahoma" panose="020B0604030504040204" pitchFamily="34" charset="0"/>
                          <a:ea typeface="Tahoma" panose="020B0604030504040204" pitchFamily="34" charset="0"/>
                          <a:cs typeface="Tahoma" panose="020B0604030504040204" pitchFamily="34" charset="0"/>
                        </a:rPr>
                        <a:t>Болезни органов пищеварения</a:t>
                      </a:r>
                      <a:endParaRPr lang="ru-RU"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dirty="0" smtClean="0">
                          <a:latin typeface="Tahoma" panose="020B0604030504040204" pitchFamily="34" charset="0"/>
                          <a:ea typeface="Tahoma" panose="020B0604030504040204" pitchFamily="34" charset="0"/>
                          <a:cs typeface="Tahoma" panose="020B0604030504040204" pitchFamily="34" charset="0"/>
                        </a:rPr>
                        <a:t>12.0</a:t>
                      </a:r>
                      <a:endParaRPr lang="ru-RU" dirty="0">
                        <a:latin typeface="Tahoma" panose="020B0604030504040204" pitchFamily="34" charset="0"/>
                        <a:ea typeface="Tahoma" panose="020B0604030504040204" pitchFamily="34" charset="0"/>
                        <a:cs typeface="Tahoma" panose="020B060403050404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K00-K92</a:t>
                      </a:r>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23362051"/>
                  </a:ext>
                </a:extLst>
              </a:tr>
              <a:tr h="372041">
                <a:tc>
                  <a:txBody>
                    <a:bodyPr/>
                    <a:lstStyle/>
                    <a:p>
                      <a:r>
                        <a:rPr lang="ru-RU" dirty="0" smtClean="0">
                          <a:latin typeface="Tahoma" panose="020B0604030504040204" pitchFamily="34" charset="0"/>
                          <a:ea typeface="Tahoma" panose="020B0604030504040204" pitchFamily="34" charset="0"/>
                          <a:cs typeface="Tahoma" panose="020B0604030504040204" pitchFamily="34" charset="0"/>
                        </a:rPr>
                        <a:t>из них: язва желудка и двенадцатиперстной кишки</a:t>
                      </a:r>
                      <a:endParaRPr lang="ru-RU"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dirty="0" smtClean="0">
                          <a:latin typeface="Tahoma" panose="020B0604030504040204" pitchFamily="34" charset="0"/>
                          <a:ea typeface="Tahoma" panose="020B0604030504040204" pitchFamily="34" charset="0"/>
                          <a:cs typeface="Tahoma" panose="020B0604030504040204" pitchFamily="34" charset="0"/>
                        </a:rPr>
                        <a:t>12.1</a:t>
                      </a:r>
                      <a:endParaRPr lang="ru-RU"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K25-K26</a:t>
                      </a:r>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73004034"/>
                  </a:ext>
                </a:extLst>
              </a:tr>
              <a:tr h="372041">
                <a:tc>
                  <a:txBody>
                    <a:bodyPr/>
                    <a:lstStyle/>
                    <a:p>
                      <a:r>
                        <a:rPr lang="ru-RU" dirty="0" smtClean="0">
                          <a:latin typeface="Tahoma" panose="020B0604030504040204" pitchFamily="34" charset="0"/>
                          <a:ea typeface="Tahoma" panose="020B0604030504040204" pitchFamily="34" charset="0"/>
                          <a:cs typeface="Tahoma" panose="020B0604030504040204" pitchFamily="34" charset="0"/>
                        </a:rPr>
                        <a:t>          -------------------</a:t>
                      </a:r>
                      <a:endParaRPr lang="ru-RU"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dirty="0" smtClean="0">
                          <a:latin typeface="Tahoma" panose="020B0604030504040204" pitchFamily="34" charset="0"/>
                          <a:ea typeface="Tahoma" panose="020B0604030504040204" pitchFamily="34" charset="0"/>
                          <a:cs typeface="Tahoma" panose="020B0604030504040204" pitchFamily="34" charset="0"/>
                        </a:rPr>
                        <a:t>   -------------------</a:t>
                      </a:r>
                      <a:endParaRPr lang="ru-RU"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ru-RU" dirty="0" smtClean="0">
                          <a:latin typeface="Tahoma" panose="020B0604030504040204" pitchFamily="34" charset="0"/>
                          <a:ea typeface="Tahoma" panose="020B0604030504040204" pitchFamily="34" charset="0"/>
                          <a:cs typeface="Tahoma" panose="020B0604030504040204" pitchFamily="34" charset="0"/>
                        </a:rPr>
                        <a:t> </a:t>
                      </a:r>
                      <a:r>
                        <a:rPr lang="ru-RU" baseline="0" dirty="0" smtClean="0">
                          <a:latin typeface="Tahoma" panose="020B0604030504040204" pitchFamily="34" charset="0"/>
                          <a:ea typeface="Tahoma" panose="020B0604030504040204" pitchFamily="34" charset="0"/>
                          <a:cs typeface="Tahoma" panose="020B0604030504040204" pitchFamily="34" charset="0"/>
                        </a:rPr>
                        <a:t>         ----------------</a:t>
                      </a:r>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17943797"/>
                  </a:ext>
                </a:extLst>
              </a:tr>
              <a:tr h="372041">
                <a:tc>
                  <a:txBody>
                    <a:bodyPr/>
                    <a:lstStyle/>
                    <a:p>
                      <a:r>
                        <a:rPr lang="ru-RU" dirty="0" smtClean="0">
                          <a:latin typeface="Tahoma" panose="020B0604030504040204" pitchFamily="34" charset="0"/>
                          <a:ea typeface="Tahoma" panose="020B0604030504040204" pitchFamily="34" charset="0"/>
                          <a:cs typeface="Tahoma" panose="020B0604030504040204" pitchFamily="34" charset="0"/>
                        </a:rPr>
                        <a:t>неинфекционный энтерит и колит</a:t>
                      </a:r>
                      <a:endParaRPr lang="ru-RU"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dirty="0" smtClean="0">
                          <a:latin typeface="Tahoma" panose="020B0604030504040204" pitchFamily="34" charset="0"/>
                          <a:ea typeface="Tahoma" panose="020B0604030504040204" pitchFamily="34" charset="0"/>
                          <a:cs typeface="Tahoma" panose="020B0604030504040204" pitchFamily="34" charset="0"/>
                        </a:rPr>
                        <a:t>12.4</a:t>
                      </a:r>
                      <a:endParaRPr lang="ru-RU"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K50-K52</a:t>
                      </a:r>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83510245"/>
                  </a:ext>
                </a:extLst>
              </a:tr>
              <a:tr h="372041">
                <a:tc>
                  <a:txBody>
                    <a:bodyPr/>
                    <a:lstStyle/>
                    <a:p>
                      <a:r>
                        <a:rPr lang="ru-RU" dirty="0" smtClean="0">
                          <a:solidFill>
                            <a:srgbClr val="FF0000"/>
                          </a:solidFill>
                          <a:latin typeface="Tahoma" panose="020B0604030504040204" pitchFamily="34" charset="0"/>
                          <a:ea typeface="Tahoma" panose="020B0604030504040204" pitchFamily="34" charset="0"/>
                          <a:cs typeface="Tahoma" panose="020B0604030504040204" pitchFamily="34" charset="0"/>
                        </a:rPr>
                        <a:t>из них: болезнь Крона</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dirty="0" smtClean="0">
                          <a:solidFill>
                            <a:srgbClr val="FF0000"/>
                          </a:solidFill>
                          <a:latin typeface="Tahoma" panose="020B0604030504040204" pitchFamily="34" charset="0"/>
                          <a:ea typeface="Tahoma" panose="020B0604030504040204" pitchFamily="34" charset="0"/>
                          <a:cs typeface="Tahoma" panose="020B0604030504040204" pitchFamily="34" charset="0"/>
                        </a:rPr>
                        <a:t>12.4.1</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ru-RU" dirty="0" smtClean="0">
                          <a:solidFill>
                            <a:srgbClr val="FF0000"/>
                          </a:solidFill>
                          <a:latin typeface="Tahoma" panose="020B0604030504040204" pitchFamily="34" charset="0"/>
                          <a:ea typeface="Tahoma" panose="020B0604030504040204" pitchFamily="34" charset="0"/>
                          <a:cs typeface="Tahoma" panose="020B0604030504040204" pitchFamily="34" charset="0"/>
                        </a:rPr>
                        <a:t>К50</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6078080"/>
                  </a:ext>
                </a:extLst>
              </a:tr>
              <a:tr h="372041">
                <a:tc>
                  <a:txBody>
                    <a:bodyPr/>
                    <a:lstStyle/>
                    <a:p>
                      <a:r>
                        <a:rPr lang="ru-RU" dirty="0" smtClean="0">
                          <a:solidFill>
                            <a:srgbClr val="FF0000"/>
                          </a:solidFill>
                          <a:latin typeface="Tahoma" panose="020B0604030504040204" pitchFamily="34" charset="0"/>
                          <a:ea typeface="Tahoma" panose="020B0604030504040204" pitchFamily="34" charset="0"/>
                          <a:cs typeface="Tahoma" panose="020B0604030504040204" pitchFamily="34" charset="0"/>
                        </a:rPr>
                        <a:t>Язвенный колит</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ru-RU" dirty="0" smtClean="0">
                          <a:solidFill>
                            <a:srgbClr val="FF0000"/>
                          </a:solidFill>
                          <a:latin typeface="Tahoma" panose="020B0604030504040204" pitchFamily="34" charset="0"/>
                          <a:ea typeface="Tahoma" panose="020B0604030504040204" pitchFamily="34" charset="0"/>
                          <a:cs typeface="Tahoma" panose="020B0604030504040204" pitchFamily="34" charset="0"/>
                        </a:rPr>
                        <a:t>12.4.2</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ru-RU" dirty="0" smtClean="0">
                          <a:solidFill>
                            <a:srgbClr val="FF0000"/>
                          </a:solidFill>
                          <a:latin typeface="Tahoma" panose="020B0604030504040204" pitchFamily="34" charset="0"/>
                          <a:ea typeface="Tahoma" panose="020B0604030504040204" pitchFamily="34" charset="0"/>
                          <a:cs typeface="Tahoma" panose="020B0604030504040204" pitchFamily="34" charset="0"/>
                        </a:rPr>
                        <a:t>К51</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1419466"/>
                  </a:ext>
                </a:extLst>
              </a:tr>
            </a:tbl>
          </a:graphicData>
        </a:graphic>
      </p:graphicFrame>
      <p:sp>
        <p:nvSpPr>
          <p:cNvPr id="5" name="Прямоугольник 4"/>
          <p:cNvSpPr/>
          <p:nvPr/>
        </p:nvSpPr>
        <p:spPr>
          <a:xfrm>
            <a:off x="2123728" y="6017339"/>
            <a:ext cx="4968552" cy="400110"/>
          </a:xfrm>
          <a:prstGeom prst="rect">
            <a:avLst/>
          </a:prstGeom>
        </p:spPr>
        <p:txBody>
          <a:bodyPr wrap="square">
            <a:spAutoFit/>
          </a:bodyPr>
          <a:lstStyle/>
          <a:p>
            <a:r>
              <a:rPr lang="ru-RU"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стр.12.4 ≥ стр.12.4.1 + стр.12.4.2</a:t>
            </a:r>
            <a:endParaRPr lang="ru-RU"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9804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200" dirty="0">
                <a:solidFill>
                  <a:srgbClr val="04617B"/>
                </a:solidFill>
                <a:latin typeface="Tahoma" panose="020B0604030504040204" pitchFamily="34" charset="0"/>
                <a:ea typeface="Tahoma" panose="020B0604030504040204" pitchFamily="34" charset="0"/>
                <a:cs typeface="Tahoma" panose="020B0604030504040204" pitchFamily="34" charset="0"/>
              </a:rPr>
              <a:t>Добавлены новые строки:</a:t>
            </a:r>
            <a:br>
              <a:rPr lang="ru-RU" sz="3200" dirty="0">
                <a:solidFill>
                  <a:srgbClr val="04617B"/>
                </a:solidFill>
                <a:latin typeface="Tahoma" panose="020B0604030504040204" pitchFamily="34" charset="0"/>
                <a:ea typeface="Tahoma" panose="020B0604030504040204" pitchFamily="34" charset="0"/>
                <a:cs typeface="Tahoma" panose="020B0604030504040204" pitchFamily="34" charset="0"/>
              </a:rPr>
            </a:br>
            <a:r>
              <a:rPr lang="ru-RU" sz="1800" dirty="0">
                <a:solidFill>
                  <a:srgbClr val="04617B"/>
                </a:solidFill>
                <a:latin typeface="Tahoma" panose="020B0604030504040204" pitchFamily="34" charset="0"/>
                <a:ea typeface="Tahoma" panose="020B0604030504040204" pitchFamily="34" charset="0"/>
                <a:cs typeface="Tahoma" panose="020B0604030504040204" pitchFamily="34" charset="0"/>
              </a:rPr>
              <a:t>(таб. 1000,2000,2500,3000,4000,4500,4600)</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1945812685"/>
              </p:ext>
            </p:extLst>
          </p:nvPr>
        </p:nvGraphicFramePr>
        <p:xfrm>
          <a:off x="395536" y="2276872"/>
          <a:ext cx="8424936" cy="2664296"/>
        </p:xfrm>
        <a:graphic>
          <a:graphicData uri="http://schemas.openxmlformats.org/drawingml/2006/table">
            <a:tbl>
              <a:tblPr firstRow="1">
                <a:effectLst>
                  <a:outerShdw blurRad="50800" dist="38100" dir="18900000" algn="bl" rotWithShape="0">
                    <a:prstClr val="black">
                      <a:alpha val="40000"/>
                    </a:prstClr>
                  </a:outerShdw>
                </a:effectLst>
                <a:tableStyleId>{21E4AEA4-8DFA-4A89-87EB-49C32662AFE0}</a:tableStyleId>
              </a:tblPr>
              <a:tblGrid>
                <a:gridCol w="4320481">
                  <a:extLst>
                    <a:ext uri="{9D8B030D-6E8A-4147-A177-3AD203B41FA5}">
                      <a16:colId xmlns:a16="http://schemas.microsoft.com/office/drawing/2014/main" val="2838169945"/>
                    </a:ext>
                  </a:extLst>
                </a:gridCol>
                <a:gridCol w="2160240">
                  <a:extLst>
                    <a:ext uri="{9D8B030D-6E8A-4147-A177-3AD203B41FA5}">
                      <a16:colId xmlns:a16="http://schemas.microsoft.com/office/drawing/2014/main" val="1112185700"/>
                    </a:ext>
                  </a:extLst>
                </a:gridCol>
                <a:gridCol w="1944215">
                  <a:extLst>
                    <a:ext uri="{9D8B030D-6E8A-4147-A177-3AD203B41FA5}">
                      <a16:colId xmlns:a16="http://schemas.microsoft.com/office/drawing/2014/main" val="3750124908"/>
                    </a:ext>
                  </a:extLst>
                </a:gridCol>
              </a:tblGrid>
              <a:tr h="640274">
                <a:tc>
                  <a:txBody>
                    <a:bodyPr/>
                    <a:lstStyle/>
                    <a:p>
                      <a:r>
                        <a:rPr lang="ru-RU" dirty="0" smtClean="0">
                          <a:latin typeface="Tahoma" panose="020B0604030504040204" pitchFamily="34" charset="0"/>
                          <a:ea typeface="Tahoma" panose="020B0604030504040204" pitchFamily="34" charset="0"/>
                          <a:cs typeface="Tahoma" panose="020B0604030504040204" pitchFamily="34" charset="0"/>
                        </a:rPr>
                        <a:t>болезни системы кровообращения</a:t>
                      </a:r>
                      <a:endParaRPr lang="ru-RU"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ru-RU" dirty="0" smtClean="0">
                          <a:latin typeface="Tahoma" panose="020B0604030504040204" pitchFamily="34" charset="0"/>
                          <a:ea typeface="Tahoma" panose="020B0604030504040204" pitchFamily="34" charset="0"/>
                          <a:cs typeface="Tahoma" panose="020B0604030504040204" pitchFamily="34" charset="0"/>
                        </a:rPr>
                        <a:t>10.0</a:t>
                      </a:r>
                      <a:endParaRPr lang="ru-RU" dirty="0">
                        <a:latin typeface="Tahoma" panose="020B0604030504040204" pitchFamily="34" charset="0"/>
                        <a:ea typeface="Tahoma" panose="020B0604030504040204" pitchFamily="34" charset="0"/>
                        <a:cs typeface="Tahoma" panose="020B0604030504040204" pitchFamily="34" charset="0"/>
                      </a:endParaRPr>
                    </a:p>
                  </a:txBody>
                  <a:tcPr>
                    <a:lnT w="12700" cap="flat" cmpd="sng" algn="ctr">
                      <a:solidFill>
                        <a:schemeClr val="tx1"/>
                      </a:solidFill>
                      <a:prstDash val="solid"/>
                      <a:round/>
                      <a:headEnd type="none" w="med" len="med"/>
                      <a:tailEnd type="none" w="med" len="med"/>
                    </a:lnT>
                  </a:tcPr>
                </a:tc>
                <a:tc>
                  <a:txBody>
                    <a:bodyPr/>
                    <a:lstStyle/>
                    <a:p>
                      <a:r>
                        <a:rPr lang="en-US" dirty="0" smtClean="0">
                          <a:latin typeface="Tahoma" panose="020B0604030504040204" pitchFamily="34" charset="0"/>
                          <a:ea typeface="Tahoma" panose="020B0604030504040204" pitchFamily="34" charset="0"/>
                          <a:cs typeface="Tahoma" panose="020B0604030504040204" pitchFamily="34" charset="0"/>
                        </a:rPr>
                        <a:t>I00-I99</a:t>
                      </a:r>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25284445"/>
                  </a:ext>
                </a:extLst>
              </a:tr>
              <a:tr h="658669">
                <a:tc>
                  <a:txBody>
                    <a:bodyPr/>
                    <a:lstStyle/>
                    <a:p>
                      <a:r>
                        <a:rPr lang="ru-RU" dirty="0" smtClean="0">
                          <a:latin typeface="Tahoma" panose="020B0604030504040204" pitchFamily="34" charset="0"/>
                          <a:ea typeface="Tahoma" panose="020B0604030504040204" pitchFamily="34" charset="0"/>
                          <a:cs typeface="Tahoma" panose="020B0604030504040204" pitchFamily="34" charset="0"/>
                        </a:rPr>
                        <a:t>из них: острая ревматическая лихорадка</a:t>
                      </a:r>
                      <a:endParaRPr lang="ru-RU"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dirty="0" smtClean="0">
                          <a:latin typeface="Tahoma" panose="020B0604030504040204" pitchFamily="34" charset="0"/>
                          <a:ea typeface="Tahoma" panose="020B0604030504040204" pitchFamily="34" charset="0"/>
                          <a:cs typeface="Tahoma" panose="020B0604030504040204" pitchFamily="34" charset="0"/>
                        </a:rPr>
                        <a:t>10.1</a:t>
                      </a:r>
                      <a:endParaRPr lang="ru-RU"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I00-I02</a:t>
                      </a:r>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581172"/>
                  </a:ext>
                </a:extLst>
              </a:tr>
              <a:tr h="450676">
                <a:tc>
                  <a:txBody>
                    <a:body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ru-RU"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ru-RU"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dirty="0" smtClean="0">
                          <a:latin typeface="Tahoma" panose="020B0604030504040204" pitchFamily="34" charset="0"/>
                          <a:ea typeface="Tahoma" panose="020B0604030504040204" pitchFamily="34" charset="0"/>
                          <a:cs typeface="Tahoma" panose="020B0604030504040204" pitchFamily="34" charset="0"/>
                        </a:rPr>
                        <a:t>       -------------</a:t>
                      </a:r>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31401695"/>
                  </a:ext>
                </a:extLst>
              </a:tr>
              <a:tr h="914677">
                <a:tc>
                  <a:txBody>
                    <a:bodyPr/>
                    <a:lstStyle/>
                    <a:p>
                      <a:r>
                        <a:rPr lang="ru-RU" dirty="0" smtClean="0">
                          <a:solidFill>
                            <a:srgbClr val="FF0000"/>
                          </a:solidFill>
                          <a:latin typeface="Tahoma" panose="020B0604030504040204" pitchFamily="34" charset="0"/>
                          <a:ea typeface="Tahoma" panose="020B0604030504040204" pitchFamily="34" charset="0"/>
                          <a:cs typeface="Tahoma" panose="020B0604030504040204" pitchFamily="34" charset="0"/>
                        </a:rPr>
                        <a:t>из строки 10.0 - хроническая сердечная недостаточность, вне зависимости  от причины</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ru-RU" dirty="0" smtClean="0">
                          <a:solidFill>
                            <a:srgbClr val="FF0000"/>
                          </a:solidFill>
                          <a:latin typeface="Tahoma" panose="020B0604030504040204" pitchFamily="34" charset="0"/>
                          <a:ea typeface="Tahoma" panose="020B0604030504040204" pitchFamily="34" charset="0"/>
                          <a:cs typeface="Tahoma" panose="020B0604030504040204" pitchFamily="34" charset="0"/>
                        </a:rPr>
                        <a:t>10.10</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B w="12700" cap="flat" cmpd="sng" algn="ctr">
                      <a:solidFill>
                        <a:schemeClr val="tx1"/>
                      </a:solidFill>
                      <a:prstDash val="solid"/>
                      <a:round/>
                      <a:headEnd type="none" w="med" len="med"/>
                      <a:tailEnd type="none" w="med" len="med"/>
                    </a:lnB>
                  </a:tcPr>
                </a:tc>
                <a:tc>
                  <a:txBody>
                    <a:bodyPr/>
                    <a:lstStyle/>
                    <a:p>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7224801"/>
                  </a:ext>
                </a:extLst>
              </a:tr>
            </a:tbl>
          </a:graphicData>
        </a:graphic>
      </p:graphicFrame>
      <p:sp>
        <p:nvSpPr>
          <p:cNvPr id="4" name="Прямоугольник 3"/>
          <p:cNvSpPr/>
          <p:nvPr/>
        </p:nvSpPr>
        <p:spPr>
          <a:xfrm>
            <a:off x="1043608" y="5301209"/>
            <a:ext cx="6840760" cy="923330"/>
          </a:xfrm>
          <a:prstGeom prst="rect">
            <a:avLst/>
          </a:prstGeom>
        </p:spPr>
        <p:txBody>
          <a:bodyPr wrap="square">
            <a:spAutoFit/>
          </a:bodyPr>
          <a:lstStyle/>
          <a:p>
            <a:pPr algn="ctr"/>
            <a:r>
              <a:rPr lang="ru-RU" b="1" dirty="0" smtClean="0">
                <a:latin typeface="Tahoma" panose="020B0604030504040204" pitchFamily="34" charset="0"/>
                <a:ea typeface="Tahoma" panose="020B0604030504040204" pitchFamily="34" charset="0"/>
                <a:cs typeface="Tahoma" panose="020B0604030504040204" pitchFamily="34" charset="0"/>
              </a:rPr>
              <a:t>Данные по строке 10.10 вытекают из общей строки</a:t>
            </a:r>
            <a:r>
              <a:rPr lang="en-US" b="1" dirty="0" smtClean="0">
                <a:latin typeface="Tahoma" panose="020B0604030504040204" pitchFamily="34" charset="0"/>
                <a:ea typeface="Tahoma" panose="020B0604030504040204" pitchFamily="34" charset="0"/>
                <a:cs typeface="Tahoma" panose="020B0604030504040204" pitchFamily="34" charset="0"/>
              </a:rPr>
              <a:t> </a:t>
            </a:r>
            <a:r>
              <a:rPr lang="ru-RU" b="1" dirty="0" smtClean="0">
                <a:latin typeface="Tahoma" panose="020B0604030504040204" pitchFamily="34" charset="0"/>
                <a:ea typeface="Tahoma" panose="020B0604030504040204" pitchFamily="34" charset="0"/>
                <a:cs typeface="Tahoma" panose="020B0604030504040204" pitchFamily="34" charset="0"/>
              </a:rPr>
              <a:t>по</a:t>
            </a:r>
          </a:p>
          <a:p>
            <a:pPr algn="ctr"/>
            <a:r>
              <a:rPr lang="ru-RU" b="1" dirty="0" smtClean="0">
                <a:latin typeface="Tahoma" panose="020B0604030504040204" pitchFamily="34" charset="0"/>
                <a:ea typeface="Tahoma" panose="020B0604030504040204" pitchFamily="34" charset="0"/>
                <a:cs typeface="Tahoma" panose="020B0604030504040204" pitchFamily="34" charset="0"/>
              </a:rPr>
              <a:t> болезням системы кровообращения и никаких увязок не име</a:t>
            </a:r>
            <a:r>
              <a:rPr lang="ru-RU" b="1" dirty="0">
                <a:latin typeface="Tahoma" panose="020B0604030504040204" pitchFamily="34" charset="0"/>
                <a:ea typeface="Tahoma" panose="020B0604030504040204" pitchFamily="34" charset="0"/>
                <a:cs typeface="Tahoma" panose="020B0604030504040204" pitchFamily="34" charset="0"/>
              </a:rPr>
              <a:t>ю</a:t>
            </a:r>
            <a:r>
              <a:rPr lang="ru-RU" b="1" dirty="0" smtClean="0">
                <a:latin typeface="Tahoma" panose="020B0604030504040204" pitchFamily="34" charset="0"/>
                <a:ea typeface="Tahoma" panose="020B0604030504040204" pitchFamily="34" charset="0"/>
                <a:cs typeface="Tahoma" panose="020B0604030504040204" pitchFamily="34" charset="0"/>
              </a:rPr>
              <a:t>т.</a:t>
            </a:r>
            <a:endParaRPr lang="ru-RU"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8564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229600" cy="3168352"/>
          </a:xfrm>
        </p:spPr>
        <p:txBody>
          <a:bodyPr>
            <a:normAutofit fontScale="90000"/>
          </a:bodyPr>
          <a:lstStyle/>
          <a:p>
            <a:r>
              <a:rPr lang="ru-RU" altLang="ru-RU" sz="1800" dirty="0">
                <a:solidFill>
                  <a:schemeClr val="tx1"/>
                </a:solidFill>
                <a:latin typeface="Times New Roman" panose="02020603050405020304" pitchFamily="18" charset="0"/>
                <a:cs typeface="Times New Roman" panose="02020603050405020304" pitchFamily="18" charset="0"/>
              </a:rPr>
              <a:t>Форма федерального статистического наблюдения  № 12  «Сведения  о числе заболеваний,  зарегистрированных  </a:t>
            </a:r>
            <a:r>
              <a:rPr lang="ru-RU" altLang="ru-RU" sz="1800" dirty="0" smtClean="0">
                <a:solidFill>
                  <a:schemeClr val="tx1"/>
                </a:solidFill>
                <a:latin typeface="Times New Roman" panose="02020603050405020304" pitchFamily="18" charset="0"/>
                <a:cs typeface="Times New Roman" panose="02020603050405020304" pitchFamily="18" charset="0"/>
              </a:rPr>
              <a:t> </a:t>
            </a:r>
            <a:r>
              <a:rPr lang="ru-RU" altLang="ru-RU" sz="1800" dirty="0">
                <a:solidFill>
                  <a:schemeClr val="tx1"/>
                </a:solidFill>
                <a:latin typeface="Times New Roman" panose="02020603050405020304" pitchFamily="18" charset="0"/>
                <a:cs typeface="Times New Roman" panose="02020603050405020304" pitchFamily="18" charset="0"/>
              </a:rPr>
              <a:t>у  пациентов, проживающих  в  районе обслуживания  медицинской организации»,  </a:t>
            </a:r>
            <a:r>
              <a:rPr lang="ru-RU" altLang="ru-RU" sz="1800" dirty="0" smtClean="0">
                <a:solidFill>
                  <a:schemeClr val="tx1"/>
                </a:solidFill>
                <a:latin typeface="Times New Roman" panose="02020603050405020304" pitchFamily="18" charset="0"/>
                <a:cs typeface="Times New Roman" panose="02020603050405020304" pitchFamily="18" charset="0"/>
              </a:rPr>
              <a:t>составляется   </a:t>
            </a:r>
            <a:r>
              <a:rPr lang="ru-RU" altLang="ru-RU" sz="1800" dirty="0">
                <a:solidFill>
                  <a:schemeClr val="tx1"/>
                </a:solidFill>
                <a:latin typeface="Times New Roman" panose="02020603050405020304" pitchFamily="18" charset="0"/>
                <a:cs typeface="Times New Roman" panose="02020603050405020304" pitchFamily="18" charset="0"/>
              </a:rPr>
              <a:t>всеми  медицинскими  организациями,  входящие  в  номенклатуру   медицинских  организаций, оказывающие  медицинскую помощь  в амбулаторных  условиях (приказ Минздрава  России  от 6 августа  2013 г.  № 529н «Об утверждении номенклатуры медицинских организаций», в соответствии с приказом от 21  июля  2016 года  № 355  «Об  утверждении  статистического   инструментария  для  организации  Министерством здравоохранения Российской Федерации федерального  статистического  наблюдения  в  сфере  охраны  здоровья»  Федеральной службы государственной </a:t>
            </a:r>
            <a:r>
              <a:rPr lang="ru-RU" altLang="ru-RU" sz="1800" dirty="0" smtClean="0">
                <a:solidFill>
                  <a:schemeClr val="tx1"/>
                </a:solidFill>
                <a:latin typeface="Times New Roman" panose="02020603050405020304" pitchFamily="18" charset="0"/>
                <a:cs typeface="Times New Roman" panose="02020603050405020304" pitchFamily="18" charset="0"/>
              </a:rPr>
              <a:t>статистики </a:t>
            </a:r>
            <a:r>
              <a:rPr lang="ru-RU" altLang="ru-RU" sz="1800" dirty="0">
                <a:solidFill>
                  <a:schemeClr val="tx1"/>
                </a:solidFill>
                <a:latin typeface="Times New Roman" panose="02020603050405020304" pitchFamily="18" charset="0"/>
                <a:cs typeface="Times New Roman" panose="02020603050405020304" pitchFamily="18" charset="0"/>
              </a:rPr>
              <a:t>и </a:t>
            </a:r>
            <a:r>
              <a:rPr lang="ru-RU" sz="1800" dirty="0">
                <a:solidFill>
                  <a:schemeClr val="tx1"/>
                </a:solidFill>
                <a:latin typeface="Times New Roman" panose="02020603050405020304" pitchFamily="18" charset="0"/>
                <a:cs typeface="Times New Roman" panose="02020603050405020304" pitchFamily="18" charset="0"/>
              </a:rPr>
              <a:t>формируется на основании сведений о пациентах с 01 января по 31 декабря </a:t>
            </a:r>
            <a:r>
              <a:rPr lang="ru-RU" sz="1800" dirty="0" smtClean="0">
                <a:solidFill>
                  <a:schemeClr val="tx1"/>
                </a:solidFill>
                <a:latin typeface="Times New Roman" panose="02020603050405020304" pitchFamily="18" charset="0"/>
                <a:cs typeface="Times New Roman" panose="02020603050405020304" pitchFamily="18" charset="0"/>
              </a:rPr>
              <a:t>202</a:t>
            </a:r>
            <a:r>
              <a:rPr lang="en-US" sz="1800" dirty="0" smtClean="0">
                <a:solidFill>
                  <a:schemeClr val="tx1"/>
                </a:solidFill>
                <a:latin typeface="Times New Roman" panose="02020603050405020304" pitchFamily="18" charset="0"/>
                <a:cs typeface="Times New Roman" panose="02020603050405020304" pitchFamily="18" charset="0"/>
              </a:rPr>
              <a:t>3</a:t>
            </a:r>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a:solidFill>
                  <a:schemeClr val="tx1"/>
                </a:solidFill>
                <a:latin typeface="Times New Roman" panose="02020603050405020304" pitchFamily="18" charset="0"/>
                <a:cs typeface="Times New Roman" panose="02020603050405020304" pitchFamily="18" charset="0"/>
              </a:rPr>
              <a:t>года</a:t>
            </a:r>
            <a:br>
              <a:rPr lang="ru-RU" sz="1800" dirty="0">
                <a:solidFill>
                  <a:schemeClr val="tx1"/>
                </a:solidFill>
                <a:latin typeface="Times New Roman" panose="02020603050405020304" pitchFamily="18" charset="0"/>
                <a:cs typeface="Times New Roman" panose="02020603050405020304" pitchFamily="18" charset="0"/>
              </a:rPr>
            </a:br>
            <a:r>
              <a:rPr lang="ru-RU" altLang="ru-RU" sz="1400" dirty="0">
                <a:solidFill>
                  <a:srgbClr val="002060"/>
                </a:solidFill>
                <a:latin typeface="Times New Roman" panose="02020603050405020304" pitchFamily="18" charset="0"/>
                <a:cs typeface="Times New Roman" panose="02020603050405020304" pitchFamily="18" charset="0"/>
              </a:rPr>
              <a:t/>
            </a:r>
            <a:br>
              <a:rPr lang="ru-RU" altLang="ru-RU" sz="1400" dirty="0">
                <a:solidFill>
                  <a:srgbClr val="002060"/>
                </a:solidFill>
                <a:latin typeface="Times New Roman" panose="02020603050405020304" pitchFamily="18" charset="0"/>
                <a:cs typeface="Times New Roman" panose="02020603050405020304" pitchFamily="18" charset="0"/>
              </a:rPr>
            </a:br>
            <a:endParaRPr lang="ru-RU" sz="1400" dirty="0"/>
          </a:p>
        </p:txBody>
      </p:sp>
      <p:sp>
        <p:nvSpPr>
          <p:cNvPr id="3" name="Объект 2"/>
          <p:cNvSpPr>
            <a:spLocks noGrp="1"/>
          </p:cNvSpPr>
          <p:nvPr>
            <p:ph idx="1"/>
          </p:nvPr>
        </p:nvSpPr>
        <p:spPr>
          <a:xfrm>
            <a:off x="357158" y="3500438"/>
            <a:ext cx="8136904" cy="3140968"/>
          </a:xfrm>
        </p:spPr>
        <p:txBody>
          <a:bodyPr>
            <a:noAutofit/>
          </a:bodyPr>
          <a:lstStyle/>
          <a:p>
            <a:pPr marL="0" lvl="0" indent="0" fontAlgn="base" latinLnBrk="1">
              <a:lnSpc>
                <a:spcPct val="100000"/>
              </a:lnSpc>
              <a:spcBef>
                <a:spcPct val="0"/>
              </a:spcBef>
              <a:spcAft>
                <a:spcPct val="0"/>
              </a:spcAft>
              <a:buNone/>
              <a:defRPr/>
            </a:pPr>
            <a:endParaRPr lang="ru-RU" altLang="ru-RU" sz="1600" dirty="0" smtClean="0">
              <a:solidFill>
                <a:srgbClr val="002060"/>
              </a:solidFill>
              <a:latin typeface="Times New Roman" panose="02020603050405020304" pitchFamily="18" charset="0"/>
              <a:ea typeface="+mj-ea"/>
              <a:cs typeface="Times New Roman" panose="02020603050405020304" pitchFamily="18" charset="0"/>
            </a:endParaRPr>
          </a:p>
          <a:p>
            <a:pPr marL="0" lvl="0" indent="0" fontAlgn="base" latinLnBrk="1">
              <a:lnSpc>
                <a:spcPct val="100000"/>
              </a:lnSpc>
              <a:spcBef>
                <a:spcPct val="0"/>
              </a:spcBef>
              <a:spcAft>
                <a:spcPct val="0"/>
              </a:spcAft>
              <a:buNone/>
              <a:defRPr/>
            </a:pPr>
            <a:r>
              <a:rPr lang="ru-RU" altLang="ru-RU" sz="1600" dirty="0" smtClean="0">
                <a:latin typeface="Times New Roman" panose="02020603050405020304" pitchFamily="18" charset="0"/>
                <a:ea typeface="+mj-ea"/>
                <a:cs typeface="Times New Roman" panose="02020603050405020304" pitchFamily="18" charset="0"/>
              </a:rPr>
              <a:t>Организация</a:t>
            </a:r>
            <a:r>
              <a:rPr lang="ru-RU" altLang="ru-RU" sz="1600" dirty="0">
                <a:latin typeface="Times New Roman" panose="02020603050405020304" pitchFamily="18" charset="0"/>
                <a:ea typeface="+mj-ea"/>
                <a:cs typeface="Times New Roman" panose="02020603050405020304" pitchFamily="18" charset="0"/>
              </a:rPr>
              <a:t>,  имеющая  в  своем  составе </a:t>
            </a:r>
            <a:r>
              <a:rPr lang="ru-RU" altLang="ru-RU" sz="1600" dirty="0" smtClean="0">
                <a:latin typeface="Times New Roman" panose="02020603050405020304" pitchFamily="18" charset="0"/>
                <a:ea typeface="+mj-ea"/>
                <a:cs typeface="Times New Roman" panose="02020603050405020304" pitchFamily="18" charset="0"/>
              </a:rPr>
              <a:t>подразделения</a:t>
            </a:r>
            <a:r>
              <a:rPr lang="ru-RU" altLang="ru-RU" sz="1600" dirty="0">
                <a:latin typeface="Times New Roman" panose="02020603050405020304" pitchFamily="18" charset="0"/>
                <a:ea typeface="+mj-ea"/>
                <a:cs typeface="Times New Roman" panose="02020603050405020304" pitchFamily="18" charset="0"/>
              </a:rPr>
              <a:t>,  оказывающие </a:t>
            </a:r>
            <a:r>
              <a:rPr lang="ru-RU" altLang="ru-RU" sz="1600" dirty="0" smtClean="0">
                <a:latin typeface="Times New Roman" panose="02020603050405020304" pitchFamily="18" charset="0"/>
                <a:ea typeface="+mj-ea"/>
                <a:cs typeface="Times New Roman" panose="02020603050405020304" pitchFamily="18" charset="0"/>
              </a:rPr>
              <a:t>медицинскую  </a:t>
            </a:r>
          </a:p>
          <a:p>
            <a:pPr marL="0" lvl="0" indent="0" fontAlgn="base" latinLnBrk="1">
              <a:lnSpc>
                <a:spcPct val="100000"/>
              </a:lnSpc>
              <a:spcBef>
                <a:spcPct val="0"/>
              </a:spcBef>
              <a:spcAft>
                <a:spcPct val="0"/>
              </a:spcAft>
              <a:buNone/>
              <a:defRPr/>
            </a:pPr>
            <a:r>
              <a:rPr lang="ru-RU" altLang="ru-RU" sz="1600" dirty="0" smtClean="0">
                <a:latin typeface="Times New Roman" panose="02020603050405020304" pitchFamily="18" charset="0"/>
                <a:ea typeface="+mj-ea"/>
                <a:cs typeface="Times New Roman" panose="02020603050405020304" pitchFamily="18" charset="0"/>
              </a:rPr>
              <a:t>помощь  в амбулаторных   </a:t>
            </a:r>
            <a:r>
              <a:rPr lang="ru-RU" altLang="ru-RU" sz="1600" dirty="0">
                <a:latin typeface="Times New Roman" panose="02020603050405020304" pitchFamily="18" charset="0"/>
                <a:ea typeface="+mj-ea"/>
                <a:cs typeface="Times New Roman" panose="02020603050405020304" pitchFamily="18" charset="0"/>
              </a:rPr>
              <a:t>условиях   и  ведущая  только  консультативный  прием,  </a:t>
            </a:r>
            <a:endParaRPr lang="ru-RU" altLang="ru-RU" sz="1600" dirty="0" smtClean="0">
              <a:latin typeface="Times New Roman" panose="02020603050405020304" pitchFamily="18" charset="0"/>
              <a:ea typeface="+mj-ea"/>
              <a:cs typeface="Times New Roman" panose="02020603050405020304" pitchFamily="18" charset="0"/>
            </a:endParaRPr>
          </a:p>
          <a:p>
            <a:pPr marL="0" lvl="0" indent="0" fontAlgn="base" latinLnBrk="1">
              <a:lnSpc>
                <a:spcPct val="100000"/>
              </a:lnSpc>
              <a:spcBef>
                <a:spcPct val="0"/>
              </a:spcBef>
              <a:spcAft>
                <a:spcPct val="0"/>
              </a:spcAft>
              <a:buNone/>
              <a:defRPr/>
            </a:pPr>
            <a:r>
              <a:rPr lang="ru-RU" altLang="ru-RU" sz="1600" dirty="0" smtClean="0">
                <a:latin typeface="Times New Roman" panose="02020603050405020304" pitchFamily="18" charset="0"/>
                <a:ea typeface="+mj-ea"/>
                <a:cs typeface="Times New Roman" panose="02020603050405020304" pitchFamily="18" charset="0"/>
              </a:rPr>
              <a:t>составляет  форму   </a:t>
            </a:r>
            <a:r>
              <a:rPr lang="ru-RU" altLang="ru-RU" sz="1600" dirty="0">
                <a:latin typeface="Times New Roman" panose="02020603050405020304" pitchFamily="18" charset="0"/>
                <a:ea typeface="+mj-ea"/>
                <a:cs typeface="Times New Roman" panose="02020603050405020304" pitchFamily="18" charset="0"/>
              </a:rPr>
              <a:t>по  </a:t>
            </a:r>
            <a:r>
              <a:rPr lang="ru-RU" altLang="ru-RU" sz="1600" dirty="0" smtClean="0">
                <a:latin typeface="Times New Roman" panose="02020603050405020304" pitchFamily="18" charset="0"/>
                <a:ea typeface="+mj-ea"/>
                <a:cs typeface="Times New Roman" panose="02020603050405020304" pitchFamily="18" charset="0"/>
              </a:rPr>
              <a:t>соответствующим </a:t>
            </a:r>
            <a:r>
              <a:rPr lang="ru-RU" altLang="ru-RU" sz="1600" dirty="0">
                <a:latin typeface="Times New Roman" panose="02020603050405020304" pitchFamily="18" charset="0"/>
                <a:ea typeface="+mj-ea"/>
                <a:cs typeface="Times New Roman" panose="02020603050405020304" pitchFamily="18" charset="0"/>
              </a:rPr>
              <a:t>строкам лишь в том случае, если в данной  </a:t>
            </a:r>
            <a:endParaRPr lang="ru-RU" altLang="ru-RU" sz="1600" dirty="0" smtClean="0">
              <a:latin typeface="Times New Roman" panose="02020603050405020304" pitchFamily="18" charset="0"/>
              <a:ea typeface="+mj-ea"/>
              <a:cs typeface="Times New Roman" panose="02020603050405020304" pitchFamily="18" charset="0"/>
            </a:endParaRPr>
          </a:p>
          <a:p>
            <a:pPr marL="0" indent="0" fontAlgn="base" latinLnBrk="1">
              <a:spcBef>
                <a:spcPct val="0"/>
              </a:spcBef>
              <a:spcAft>
                <a:spcPct val="0"/>
              </a:spcAft>
              <a:buNone/>
              <a:defRPr/>
            </a:pPr>
            <a:r>
              <a:rPr lang="ru-RU" altLang="ru-RU" sz="1600" dirty="0" smtClean="0">
                <a:latin typeface="Times New Roman" panose="02020603050405020304" pitchFamily="18" charset="0"/>
                <a:ea typeface="+mj-ea"/>
                <a:cs typeface="Times New Roman" panose="02020603050405020304" pitchFamily="18" charset="0"/>
              </a:rPr>
              <a:t>организации  </a:t>
            </a:r>
            <a:r>
              <a:rPr lang="ru-RU" altLang="ru-RU" sz="1600" dirty="0">
                <a:latin typeface="Times New Roman" panose="02020603050405020304" pitchFamily="18" charset="0"/>
                <a:ea typeface="+mj-ea"/>
                <a:cs typeface="Times New Roman" panose="02020603050405020304" pitchFamily="18" charset="0"/>
              </a:rPr>
              <a:t>у пациентов  не  только выявляются  эти заболевания, но  и осуществляется </a:t>
            </a:r>
            <a:endParaRPr lang="ru-RU" altLang="ru-RU" sz="1600" dirty="0" smtClean="0">
              <a:latin typeface="Times New Roman" panose="02020603050405020304" pitchFamily="18" charset="0"/>
              <a:ea typeface="+mj-ea"/>
              <a:cs typeface="Times New Roman" panose="02020603050405020304" pitchFamily="18" charset="0"/>
            </a:endParaRPr>
          </a:p>
          <a:p>
            <a:pPr marL="0" indent="0" fontAlgn="base" latinLnBrk="1">
              <a:spcBef>
                <a:spcPct val="0"/>
              </a:spcBef>
              <a:spcAft>
                <a:spcPct val="0"/>
              </a:spcAft>
              <a:buNone/>
              <a:defRPr/>
            </a:pPr>
            <a:r>
              <a:rPr lang="ru-RU" altLang="ru-RU" sz="1600" dirty="0" smtClean="0">
                <a:latin typeface="Times New Roman" panose="02020603050405020304" pitchFamily="18" charset="0"/>
                <a:ea typeface="+mj-ea"/>
                <a:cs typeface="Times New Roman" panose="02020603050405020304" pitchFamily="18" charset="0"/>
              </a:rPr>
              <a:t>их </a:t>
            </a:r>
            <a:r>
              <a:rPr lang="ru-RU" altLang="ru-RU" sz="1600" dirty="0">
                <a:latin typeface="Times New Roman" panose="02020603050405020304" pitchFamily="18" charset="0"/>
                <a:ea typeface="+mj-ea"/>
                <a:cs typeface="Times New Roman" panose="02020603050405020304" pitchFamily="18" charset="0"/>
              </a:rPr>
              <a:t>лечение,  а также  и диспансерное наблюдение за пациентами</a:t>
            </a:r>
            <a:r>
              <a:rPr lang="ru-RU" altLang="ru-RU" sz="1600" dirty="0" smtClean="0">
                <a:latin typeface="Times New Roman" panose="02020603050405020304" pitchFamily="18" charset="0"/>
                <a:ea typeface="+mj-ea"/>
                <a:cs typeface="Times New Roman" panose="02020603050405020304" pitchFamily="18" charset="0"/>
              </a:rPr>
              <a:t>.</a:t>
            </a:r>
            <a:r>
              <a:rPr lang="ru-RU" altLang="ru-RU" sz="1600" dirty="0">
                <a:latin typeface="Times New Roman" panose="02020603050405020304" pitchFamily="18" charset="0"/>
              </a:rPr>
              <a:t> </a:t>
            </a:r>
            <a:endParaRPr lang="ru-RU" altLang="ru-RU" sz="1600" dirty="0" smtClean="0">
              <a:latin typeface="Times New Roman" panose="02020603050405020304" pitchFamily="18" charset="0"/>
            </a:endParaRPr>
          </a:p>
          <a:p>
            <a:pPr marL="0" indent="0" fontAlgn="base" latinLnBrk="1">
              <a:spcBef>
                <a:spcPct val="0"/>
              </a:spcBef>
              <a:spcAft>
                <a:spcPct val="0"/>
              </a:spcAft>
              <a:buNone/>
              <a:defRPr/>
            </a:pPr>
            <a:endParaRPr lang="ru-RU" altLang="ru-RU" sz="1600" dirty="0">
              <a:latin typeface="Times New Roman" panose="02020603050405020304" pitchFamily="18" charset="0"/>
            </a:endParaRPr>
          </a:p>
          <a:p>
            <a:pPr marL="0" indent="0" fontAlgn="base" latinLnBrk="1">
              <a:spcBef>
                <a:spcPct val="0"/>
              </a:spcBef>
              <a:spcAft>
                <a:spcPct val="0"/>
              </a:spcAft>
              <a:buNone/>
              <a:defRPr/>
            </a:pPr>
            <a:r>
              <a:rPr lang="ru-RU" altLang="ru-RU" sz="1600" dirty="0" smtClean="0">
                <a:latin typeface="Times New Roman" panose="02020603050405020304" pitchFamily="18" charset="0"/>
              </a:rPr>
              <a:t>В </a:t>
            </a:r>
            <a:r>
              <a:rPr lang="ru-RU" altLang="ru-RU" sz="1600" dirty="0">
                <a:latin typeface="Times New Roman" panose="02020603050405020304" pitchFamily="18" charset="0"/>
              </a:rPr>
              <a:t>отчет</a:t>
            </a:r>
            <a:r>
              <a:rPr lang="en-US" altLang="ru-RU" sz="1600" dirty="0">
                <a:latin typeface="Times New Roman" panose="02020603050405020304" pitchFamily="18" charset="0"/>
              </a:rPr>
              <a:t> </a:t>
            </a:r>
            <a:r>
              <a:rPr lang="ru-RU" altLang="ru-RU" sz="1600" dirty="0" smtClean="0">
                <a:latin typeface="Times New Roman" panose="02020603050405020304" pitchFamily="18" charset="0"/>
              </a:rPr>
              <a:t>по форме 12 </a:t>
            </a:r>
            <a:r>
              <a:rPr lang="ru-RU" altLang="ru-RU" sz="1600" dirty="0">
                <a:latin typeface="Times New Roman" panose="02020603050405020304" pitchFamily="18" charset="0"/>
              </a:rPr>
              <a:t>включаются  сведения об общем числе зарегистрированных в </a:t>
            </a:r>
            <a:r>
              <a:rPr lang="ru-RU" altLang="ru-RU" sz="1600" dirty="0" smtClean="0">
                <a:latin typeface="Times New Roman" panose="02020603050405020304" pitchFamily="18" charset="0"/>
              </a:rPr>
              <a:t>данном  </a:t>
            </a:r>
            <a:r>
              <a:rPr lang="ru-RU" altLang="ru-RU" sz="1600" dirty="0">
                <a:latin typeface="Times New Roman" panose="02020603050405020304" pitchFamily="18" charset="0"/>
              </a:rPr>
              <a:t>учреждении  у пациентов  заболеваний и о больных с заболеваниями, по поводу </a:t>
            </a:r>
            <a:endParaRPr lang="ru-RU" altLang="ru-RU" sz="1600" dirty="0" smtClean="0">
              <a:latin typeface="Times New Roman" panose="02020603050405020304" pitchFamily="18" charset="0"/>
            </a:endParaRPr>
          </a:p>
          <a:p>
            <a:pPr marL="0" indent="0" fontAlgn="base" latinLnBrk="1">
              <a:spcBef>
                <a:spcPct val="0"/>
              </a:spcBef>
              <a:spcAft>
                <a:spcPct val="0"/>
              </a:spcAft>
              <a:buNone/>
              <a:defRPr/>
            </a:pPr>
            <a:r>
              <a:rPr lang="ru-RU" altLang="ru-RU" sz="1600" dirty="0" smtClean="0">
                <a:latin typeface="Times New Roman" panose="02020603050405020304" pitchFamily="18" charset="0"/>
              </a:rPr>
              <a:t>которых осуществляется </a:t>
            </a:r>
            <a:r>
              <a:rPr lang="ru-RU" altLang="ru-RU" sz="1600" dirty="0">
                <a:latin typeface="Times New Roman" panose="02020603050405020304" pitchFamily="18" charset="0"/>
              </a:rPr>
              <a:t>диспансеризация</a:t>
            </a:r>
            <a:r>
              <a:rPr lang="ru-RU" altLang="ru-RU" sz="1600" dirty="0" smtClean="0">
                <a:latin typeface="Times New Roman" panose="02020603050405020304" pitchFamily="18" charset="0"/>
              </a:rPr>
              <a:t>.</a:t>
            </a:r>
          </a:p>
          <a:p>
            <a:pPr marL="0" indent="0" fontAlgn="base" latinLnBrk="1">
              <a:spcBef>
                <a:spcPct val="0"/>
              </a:spcBef>
              <a:spcAft>
                <a:spcPct val="0"/>
              </a:spcAft>
              <a:buNone/>
              <a:defRPr/>
            </a:pPr>
            <a:r>
              <a:rPr lang="ru-RU" altLang="ru-RU" sz="1600" dirty="0">
                <a:latin typeface="Times New Roman" panose="02020603050405020304" pitchFamily="18" charset="0"/>
              </a:rPr>
              <a:t>Заболевания зубов включают в форму </a:t>
            </a:r>
            <a:r>
              <a:rPr lang="ru-RU" altLang="ru-RU" sz="1600" dirty="0" smtClean="0">
                <a:latin typeface="Times New Roman" panose="02020603050405020304" pitchFamily="18" charset="0"/>
              </a:rPr>
              <a:t> </a:t>
            </a:r>
            <a:r>
              <a:rPr lang="ru-RU" altLang="ru-RU" sz="1600" dirty="0">
                <a:latin typeface="Times New Roman" panose="02020603050405020304" pitchFamily="18" charset="0"/>
              </a:rPr>
              <a:t>только в том случае, если больной подлежит </a:t>
            </a:r>
            <a:r>
              <a:rPr lang="ru-RU" altLang="ru-RU" sz="1600" dirty="0" smtClean="0">
                <a:latin typeface="Times New Roman" panose="02020603050405020304" pitchFamily="18" charset="0"/>
              </a:rPr>
              <a:t>дис-</a:t>
            </a:r>
          </a:p>
          <a:p>
            <a:pPr marL="0" indent="0" fontAlgn="base" latinLnBrk="1">
              <a:spcBef>
                <a:spcPct val="0"/>
              </a:spcBef>
              <a:spcAft>
                <a:spcPct val="0"/>
              </a:spcAft>
              <a:buNone/>
              <a:defRPr/>
            </a:pPr>
            <a:r>
              <a:rPr lang="ru-RU" altLang="ru-RU" sz="1600" dirty="0" smtClean="0">
                <a:latin typeface="Times New Roman" panose="02020603050405020304" pitchFamily="18" charset="0"/>
              </a:rPr>
              <a:t>пансерному </a:t>
            </a:r>
            <a:r>
              <a:rPr lang="ru-RU" altLang="ru-RU" sz="1600" dirty="0">
                <a:latin typeface="Times New Roman" panose="02020603050405020304" pitchFamily="18" charset="0"/>
              </a:rPr>
              <a:t>наблюдению.</a:t>
            </a:r>
            <a:endParaRPr lang="ru-RU" sz="1600" dirty="0">
              <a:latin typeface="Times New Roman" panose="02020603050405020304" pitchFamily="18" charset="0"/>
            </a:endParaRPr>
          </a:p>
          <a:p>
            <a:pPr marL="0" lvl="0" indent="0" fontAlgn="base" latinLnBrk="1">
              <a:lnSpc>
                <a:spcPct val="100000"/>
              </a:lnSpc>
              <a:spcBef>
                <a:spcPct val="0"/>
              </a:spcBef>
              <a:spcAft>
                <a:spcPct val="0"/>
              </a:spcAft>
              <a:buNone/>
              <a:defRPr/>
            </a:pPr>
            <a:endParaRPr lang="ru-RU" altLang="ru-RU" sz="1600" dirty="0" smtClean="0">
              <a:solidFill>
                <a:srgbClr val="002060"/>
              </a:solidFill>
              <a:latin typeface="Times New Roman" panose="02020603050405020304" pitchFamily="18" charset="0"/>
              <a:ea typeface="+mj-ea"/>
              <a:cs typeface="Times New Roman" panose="02020603050405020304" pitchFamily="18" charset="0"/>
            </a:endParaRPr>
          </a:p>
          <a:p>
            <a:pPr marL="0" indent="0" fontAlgn="base" latinLnBrk="1">
              <a:spcBef>
                <a:spcPct val="0"/>
              </a:spcBef>
              <a:spcAft>
                <a:spcPct val="0"/>
              </a:spcAft>
              <a:buNone/>
              <a:defRPr/>
            </a:pPr>
            <a:endParaRPr lang="ru-RU" sz="1600" dirty="0" smtClean="0">
              <a:solidFill>
                <a:srgbClr val="002060"/>
              </a:solidFill>
              <a:latin typeface="Times New Roman" panose="02020603050405020304" pitchFamily="18" charset="0"/>
              <a:ea typeface="+mj-ea"/>
              <a:cs typeface="Times New Roman" panose="02020603050405020304" pitchFamily="18" charset="0"/>
            </a:endParaRPr>
          </a:p>
          <a:p>
            <a:pPr marL="0" indent="0" fontAlgn="base" latinLnBrk="1">
              <a:spcBef>
                <a:spcPct val="0"/>
              </a:spcBef>
              <a:spcAft>
                <a:spcPct val="0"/>
              </a:spcAft>
              <a:buNone/>
              <a:defRPr/>
            </a:pPr>
            <a:endParaRPr lang="ru-RU" sz="1600" dirty="0">
              <a:solidFill>
                <a:srgbClr val="002060"/>
              </a:solidFill>
              <a:latin typeface="Times New Roman" panose="02020603050405020304" pitchFamily="18" charset="0"/>
              <a:ea typeface="+mj-ea"/>
              <a:cs typeface="Times New Roman" panose="02020603050405020304" pitchFamily="18" charset="0"/>
            </a:endParaRPr>
          </a:p>
          <a:p>
            <a:pPr marL="0" lvl="0" indent="0" fontAlgn="base" latinLnBrk="1">
              <a:lnSpc>
                <a:spcPct val="100000"/>
              </a:lnSpc>
              <a:spcBef>
                <a:spcPct val="0"/>
              </a:spcBef>
              <a:spcAft>
                <a:spcPct val="0"/>
              </a:spcAft>
              <a:buNone/>
              <a:defRPr/>
            </a:pPr>
            <a:endParaRPr lang="ru-RU" altLang="ru-RU" sz="1600" dirty="0" smtClean="0">
              <a:solidFill>
                <a:srgbClr val="002060"/>
              </a:solidFill>
              <a:latin typeface="Times New Roman" panose="02020603050405020304" pitchFamily="18" charset="0"/>
              <a:ea typeface="+mj-ea"/>
              <a:cs typeface="Times New Roman" panose="02020603050405020304" pitchFamily="18" charset="0"/>
            </a:endParaRPr>
          </a:p>
          <a:p>
            <a:pPr marL="0" lvl="0" indent="0" fontAlgn="base" latinLnBrk="1">
              <a:lnSpc>
                <a:spcPct val="100000"/>
              </a:lnSpc>
              <a:spcBef>
                <a:spcPct val="0"/>
              </a:spcBef>
              <a:spcAft>
                <a:spcPct val="0"/>
              </a:spcAft>
              <a:buNone/>
              <a:defRPr/>
            </a:pPr>
            <a:endParaRPr lang="ru-RU" altLang="ru-RU" sz="1600" dirty="0">
              <a:solidFill>
                <a:srgbClr val="002060"/>
              </a:solidFill>
              <a:latin typeface="Times New Roman" panose="02020603050405020304" pitchFamily="18" charset="0"/>
              <a:ea typeface="+mj-ea"/>
              <a:cs typeface="Times New Roman" panose="02020603050405020304" pitchFamily="18" charset="0"/>
            </a:endParaRPr>
          </a:p>
          <a:p>
            <a:pPr marL="0" lvl="0" indent="0" fontAlgn="base" latinLnBrk="1">
              <a:lnSpc>
                <a:spcPct val="100000"/>
              </a:lnSpc>
              <a:spcBef>
                <a:spcPct val="0"/>
              </a:spcBef>
              <a:spcAft>
                <a:spcPct val="0"/>
              </a:spcAft>
              <a:buNone/>
              <a:defRPr/>
            </a:pPr>
            <a:endParaRPr lang="ru-RU" altLang="ru-RU" sz="1600" dirty="0" smtClean="0">
              <a:solidFill>
                <a:srgbClr val="002060"/>
              </a:solidFill>
              <a:latin typeface="Times New Roman" panose="02020603050405020304" pitchFamily="18" charset="0"/>
              <a:ea typeface="+mj-ea"/>
              <a:cs typeface="Times New Roman" panose="02020603050405020304" pitchFamily="18" charset="0"/>
            </a:endParaRPr>
          </a:p>
          <a:p>
            <a:pPr marL="0" lvl="0" indent="0" fontAlgn="base" latinLnBrk="1">
              <a:lnSpc>
                <a:spcPct val="100000"/>
              </a:lnSpc>
              <a:spcBef>
                <a:spcPct val="0"/>
              </a:spcBef>
              <a:spcAft>
                <a:spcPct val="0"/>
              </a:spcAft>
              <a:buNone/>
              <a:defRPr/>
            </a:pPr>
            <a:endParaRPr lang="ru-RU" altLang="ru-RU" sz="1600" dirty="0">
              <a:solidFill>
                <a:srgbClr val="002060"/>
              </a:solidFill>
              <a:latin typeface="Times New Roman" panose="02020603050405020304" pitchFamily="18" charset="0"/>
              <a:ea typeface="+mj-ea"/>
              <a:cs typeface="Times New Roman" panose="02020603050405020304" pitchFamily="18" charset="0"/>
            </a:endParaRPr>
          </a:p>
          <a:p>
            <a:pPr marL="0" lvl="0" indent="0" fontAlgn="base" latinLnBrk="1">
              <a:lnSpc>
                <a:spcPct val="100000"/>
              </a:lnSpc>
              <a:spcBef>
                <a:spcPct val="0"/>
              </a:spcBef>
              <a:spcAft>
                <a:spcPct val="0"/>
              </a:spcAft>
              <a:buNone/>
              <a:defRPr/>
            </a:pPr>
            <a:endParaRPr lang="ru-RU" altLang="ru-RU" sz="1600" dirty="0">
              <a:solidFill>
                <a:srgbClr val="002060"/>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157010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908720"/>
            <a:ext cx="8229600" cy="1284752"/>
          </a:xfrm>
        </p:spPr>
        <p:txBody>
          <a:bodyPr>
            <a:normAutofit fontScale="90000"/>
          </a:bodyPr>
          <a:lstStyle/>
          <a:p>
            <a:pPr lvl="0" algn="ctr"/>
            <a:r>
              <a:rPr lang="ru-RU" sz="3600" kern="0" dirty="0" smtClean="0">
                <a:solidFill>
                  <a:schemeClr val="tx1"/>
                </a:solidFill>
                <a:latin typeface="Times New Roman" pitchFamily="18" charset="0"/>
                <a:cs typeface="Times New Roman" pitchFamily="18" charset="0"/>
              </a:rPr>
              <a:t>Некоторые корректировки таблицы:</a:t>
            </a:r>
            <a:r>
              <a:rPr lang="ru-RU" sz="5400" kern="0" dirty="0">
                <a:solidFill>
                  <a:srgbClr val="002060"/>
                </a:solidFill>
                <a:latin typeface="Times New Roman" pitchFamily="18" charset="0"/>
                <a:cs typeface="Times New Roman" pitchFamily="18" charset="0"/>
              </a:rPr>
              <a:t/>
            </a:r>
            <a:br>
              <a:rPr lang="ru-RU" sz="5400" kern="0" dirty="0">
                <a:solidFill>
                  <a:srgbClr val="002060"/>
                </a:solidFill>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539552" y="2276872"/>
            <a:ext cx="8229600" cy="4389120"/>
          </a:xfrm>
        </p:spPr>
        <p:txBody>
          <a:bodyPr>
            <a:normAutofit/>
          </a:bodyPr>
          <a:lstStyle/>
          <a:p>
            <a:pPr marL="0" indent="0">
              <a:buNone/>
            </a:pPr>
            <a:r>
              <a:rPr lang="ru-RU" sz="2000" kern="0" dirty="0" smtClean="0">
                <a:latin typeface="Times New Roman" pitchFamily="18" charset="0"/>
                <a:cs typeface="Times New Roman" pitchFamily="18" charset="0"/>
              </a:rPr>
              <a:t>Таблица 1000: </a:t>
            </a:r>
          </a:p>
          <a:p>
            <a:r>
              <a:rPr lang="ru-RU" sz="2000" kern="0" dirty="0" smtClean="0">
                <a:latin typeface="Times New Roman" pitchFamily="18" charset="0"/>
                <a:cs typeface="Times New Roman" pitchFamily="18" charset="0"/>
              </a:rPr>
              <a:t>открыта к заполнению ячейка «выявлено при профосмотре» (стр.8.12.1 слепота обоих глаз)</a:t>
            </a:r>
          </a:p>
          <a:p>
            <a:r>
              <a:rPr lang="ru-RU" sz="2000" kern="0" dirty="0" smtClean="0">
                <a:latin typeface="Times New Roman" pitchFamily="18" charset="0"/>
                <a:cs typeface="Times New Roman" pitchFamily="18" charset="0"/>
              </a:rPr>
              <a:t>Открыты к заполнению ячейки </a:t>
            </a:r>
            <a:r>
              <a:rPr lang="ru-RU" sz="2000" kern="0" dirty="0">
                <a:latin typeface="Times New Roman" pitchFamily="18" charset="0"/>
                <a:cs typeface="Times New Roman" pitchFamily="18" charset="0"/>
              </a:rPr>
              <a:t>«выявлено при профосмотре» ( стр.9.4.1 кондуктивная потеря слуха двусторонняя и 9.4.2 нейросенсорная потеря слуха </a:t>
            </a:r>
            <a:r>
              <a:rPr lang="ru-RU" sz="2000" kern="0" dirty="0" smtClean="0">
                <a:latin typeface="Times New Roman" pitchFamily="18" charset="0"/>
                <a:cs typeface="Times New Roman" pitchFamily="18" charset="0"/>
              </a:rPr>
              <a:t>двусторонняя)</a:t>
            </a:r>
          </a:p>
          <a:p>
            <a:pPr marL="0" indent="0">
              <a:buNone/>
            </a:pPr>
            <a:r>
              <a:rPr lang="ru-RU" sz="2000" kern="0" dirty="0" smtClean="0">
                <a:solidFill>
                  <a:srgbClr val="002060"/>
                </a:solidFill>
                <a:latin typeface="Times New Roman" pitchFamily="18" charset="0"/>
                <a:cs typeface="Times New Roman" pitchFamily="18" charset="0"/>
              </a:rPr>
              <a:t> </a:t>
            </a:r>
          </a:p>
          <a:p>
            <a:pPr marL="0" indent="0" algn="ctr">
              <a:buNone/>
            </a:pPr>
            <a:r>
              <a:rPr lang="ru-RU" sz="2000" kern="0" dirty="0" smtClean="0">
                <a:solidFill>
                  <a:srgbClr val="FF0000"/>
                </a:solidFill>
                <a:latin typeface="Times New Roman" pitchFamily="18" charset="0"/>
                <a:cs typeface="Times New Roman" pitchFamily="18" charset="0"/>
              </a:rPr>
              <a:t>* эти заболевания могут выявить на проформотре только </a:t>
            </a:r>
            <a:r>
              <a:rPr lang="ru-RU" sz="2000" kern="0" dirty="0">
                <a:solidFill>
                  <a:srgbClr val="FF0000"/>
                </a:solidFill>
                <a:latin typeface="Times New Roman" pitchFamily="18" charset="0"/>
                <a:cs typeface="Times New Roman" pitchFamily="18" charset="0"/>
              </a:rPr>
              <a:t> </a:t>
            </a:r>
            <a:r>
              <a:rPr lang="ru-RU" sz="2000" kern="0" dirty="0" smtClean="0">
                <a:solidFill>
                  <a:srgbClr val="FF0000"/>
                </a:solidFill>
                <a:latin typeface="Times New Roman" pitchFamily="18" charset="0"/>
                <a:cs typeface="Times New Roman" pitchFamily="18" charset="0"/>
              </a:rPr>
              <a:t>детей 1-го года жизни.</a:t>
            </a:r>
          </a:p>
          <a:p>
            <a:pPr algn="ctr">
              <a:buFont typeface="Arial" panose="020B0604020202020204" pitchFamily="34" charset="0"/>
              <a:buChar char="•"/>
            </a:pPr>
            <a:endParaRPr lang="ru-RU" sz="2000" dirty="0">
              <a:solidFill>
                <a:srgbClr val="FF0000"/>
              </a:solidFill>
            </a:endParaRPr>
          </a:p>
          <a:p>
            <a:pPr marL="0" lvl="0" indent="0">
              <a:buNone/>
            </a:pPr>
            <a:endParaRPr lang="ru-RU" sz="2000" kern="0" dirty="0" smtClean="0">
              <a:solidFill>
                <a:srgbClr val="002060"/>
              </a:solidFill>
              <a:latin typeface="Times New Roman" pitchFamily="18" charset="0"/>
              <a:cs typeface="Times New Roman" pitchFamily="18" charset="0"/>
            </a:endParaRPr>
          </a:p>
          <a:p>
            <a:pPr lvl="0">
              <a:buFont typeface="Wingdings" panose="05000000000000000000" pitchFamily="2" charset="2"/>
              <a:buChar char="Ø"/>
            </a:pPr>
            <a:endParaRPr lang="ru-RU" sz="2000" kern="0" dirty="0">
              <a:solidFill>
                <a:srgbClr val="002060"/>
              </a:solidFill>
              <a:latin typeface="Times New Roman" pitchFamily="18" charset="0"/>
              <a:cs typeface="Times New Roman" pitchFamily="18" charset="0"/>
            </a:endParaRPr>
          </a:p>
          <a:p>
            <a:pPr>
              <a:buFont typeface="Wingdings" panose="05000000000000000000" pitchFamily="2" charset="2"/>
              <a:buChar char="Ø"/>
            </a:pPr>
            <a:endParaRPr lang="ru-RU" sz="2000" dirty="0"/>
          </a:p>
        </p:txBody>
      </p:sp>
    </p:spTree>
    <p:extLst>
      <p:ext uri="{BB962C8B-B14F-4D97-AF65-F5344CB8AC3E}">
        <p14:creationId xmlns:p14="http://schemas.microsoft.com/office/powerpoint/2010/main" val="3908744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337"/>
            <a:ext cx="8229600" cy="1143000"/>
          </a:xfrm>
        </p:spPr>
        <p:txBody>
          <a:bodyPr>
            <a:normAutofit/>
          </a:bodyPr>
          <a:lstStyle/>
          <a:p>
            <a:pPr algn="ctr"/>
            <a:r>
              <a:rPr lang="ru-RU" sz="3200" kern="0" dirty="0">
                <a:solidFill>
                  <a:srgbClr val="002060"/>
                </a:solidFill>
                <a:latin typeface="Times New Roman" pitchFamily="18" charset="0"/>
                <a:cs typeface="Times New Roman" pitchFamily="18" charset="0"/>
              </a:rPr>
              <a:t>Некоторые корректировки таблицы:</a:t>
            </a:r>
            <a:endParaRPr lang="ru-RU" sz="3200" dirty="0"/>
          </a:p>
        </p:txBody>
      </p:sp>
      <p:sp>
        <p:nvSpPr>
          <p:cNvPr id="3" name="Объект 2"/>
          <p:cNvSpPr>
            <a:spLocks noGrp="1"/>
          </p:cNvSpPr>
          <p:nvPr>
            <p:ph idx="1"/>
          </p:nvPr>
        </p:nvSpPr>
        <p:spPr>
          <a:xfrm>
            <a:off x="467544" y="1340768"/>
            <a:ext cx="8280920" cy="4752528"/>
          </a:xfrm>
        </p:spPr>
        <p:txBody>
          <a:bodyPr>
            <a:normAutofit/>
          </a:bodyPr>
          <a:lstStyle/>
          <a:p>
            <a:pPr marL="0" indent="0">
              <a:buNone/>
            </a:pPr>
            <a:endParaRPr lang="ru-RU" sz="2400"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ru-RU" sz="2000" dirty="0" smtClean="0">
                <a:latin typeface="Tahoma" panose="020B0604030504040204" pitchFamily="34" charset="0"/>
                <a:ea typeface="Tahoma" panose="020B0604030504040204" pitchFamily="34" charset="0"/>
                <a:cs typeface="Tahoma" panose="020B0604030504040204" pitchFamily="34" charset="0"/>
              </a:rPr>
              <a:t>Таблицы: 2000, 4000, 4500 закрыты ячейки:</a:t>
            </a:r>
          </a:p>
          <a:p>
            <a:endParaRPr lang="ru-RU" sz="1600" dirty="0" smtClean="0">
              <a:latin typeface="Tahoma" panose="020B0604030504040204" pitchFamily="34" charset="0"/>
              <a:ea typeface="Tahoma" panose="020B0604030504040204" pitchFamily="34" charset="0"/>
              <a:cs typeface="Tahoma" panose="020B0604030504040204" pitchFamily="34" charset="0"/>
            </a:endParaRPr>
          </a:p>
          <a:p>
            <a:r>
              <a:rPr lang="ru-RU" sz="1600" dirty="0" smtClean="0">
                <a:latin typeface="Tahoma" panose="020B0604030504040204" pitchFamily="34" charset="0"/>
                <a:ea typeface="Tahoma" panose="020B0604030504040204" pitchFamily="34" charset="0"/>
                <a:cs typeface="Tahoma" panose="020B0604030504040204" pitchFamily="34" charset="0"/>
              </a:rPr>
              <a:t>заболеваемость с впервые в жизни по строкам  5.10 – 5.15 (</a:t>
            </a:r>
            <a:r>
              <a:rPr lang="ru-RU" sz="1600" dirty="0">
                <a:latin typeface="Tahoma" panose="020B0604030504040204" pitchFamily="34" charset="0"/>
                <a:ea typeface="Tahoma" panose="020B0604030504040204" pitchFamily="34" charset="0"/>
                <a:cs typeface="Tahoma" panose="020B0604030504040204" pitchFamily="34" charset="0"/>
              </a:rPr>
              <a:t>фенилкетонурия </a:t>
            </a:r>
            <a:r>
              <a:rPr lang="ru-RU" sz="1600" dirty="0" smtClean="0">
                <a:latin typeface="Tahoma" panose="020B0604030504040204" pitchFamily="34" charset="0"/>
                <a:ea typeface="Tahoma" panose="020B0604030504040204" pitchFamily="34" charset="0"/>
                <a:cs typeface="Tahoma" panose="020B0604030504040204" pitchFamily="34" charset="0"/>
              </a:rPr>
              <a:t>,</a:t>
            </a:r>
            <a:r>
              <a:rPr lang="ru-RU" sz="1600" dirty="0">
                <a:latin typeface="Tahoma" panose="020B0604030504040204" pitchFamily="34" charset="0"/>
                <a:ea typeface="Tahoma" panose="020B0604030504040204" pitchFamily="34" charset="0"/>
                <a:cs typeface="Tahoma" panose="020B0604030504040204" pitchFamily="34" charset="0"/>
              </a:rPr>
              <a:t> нарушения обмена галактозы (галактоземия</a:t>
            </a:r>
            <a:r>
              <a:rPr lang="ru-RU" sz="1600" dirty="0" smtClean="0">
                <a:latin typeface="Tahoma" panose="020B0604030504040204" pitchFamily="34" charset="0"/>
                <a:ea typeface="Tahoma" panose="020B0604030504040204" pitchFamily="34" charset="0"/>
                <a:cs typeface="Tahoma" panose="020B0604030504040204" pitchFamily="34" charset="0"/>
              </a:rPr>
              <a:t>),</a:t>
            </a:r>
            <a:r>
              <a:rPr lang="ru-RU" sz="1600" dirty="0">
                <a:latin typeface="Tahoma" panose="020B0604030504040204" pitchFamily="34" charset="0"/>
                <a:ea typeface="Tahoma" panose="020B0604030504040204" pitchFamily="34" charset="0"/>
                <a:cs typeface="Tahoma" panose="020B0604030504040204" pitchFamily="34" charset="0"/>
              </a:rPr>
              <a:t> нарушения обмена глюкозаминогликанов (мукополисахаридозы</a:t>
            </a:r>
            <a:r>
              <a:rPr lang="ru-RU" sz="1600" dirty="0" smtClean="0">
                <a:latin typeface="Tahoma" panose="020B0604030504040204" pitchFamily="34" charset="0"/>
                <a:ea typeface="Tahoma" panose="020B0604030504040204" pitchFamily="34" charset="0"/>
                <a:cs typeface="Tahoma" panose="020B0604030504040204" pitchFamily="34" charset="0"/>
              </a:rPr>
              <a:t>),</a:t>
            </a:r>
            <a:r>
              <a:rPr lang="ru-RU" sz="1600" dirty="0">
                <a:latin typeface="Tahoma" panose="020B0604030504040204" pitchFamily="34" charset="0"/>
                <a:ea typeface="Tahoma" panose="020B0604030504040204" pitchFamily="34" charset="0"/>
                <a:cs typeface="Tahoma" panose="020B0604030504040204" pitchFamily="34" charset="0"/>
              </a:rPr>
              <a:t> муковисцидоз </a:t>
            </a:r>
            <a:r>
              <a:rPr lang="ru-RU" sz="1600" dirty="0" smtClean="0">
                <a:latin typeface="Tahoma" panose="020B0604030504040204" pitchFamily="34" charset="0"/>
                <a:ea typeface="Tahoma" panose="020B0604030504040204" pitchFamily="34" charset="0"/>
                <a:cs typeface="Tahoma" panose="020B0604030504040204" pitchFamily="34" charset="0"/>
              </a:rPr>
              <a:t>). Такие заболевания выявляются на ранних сроках,  поэтому в таблицах подростки и взрослые не могут классифицироваться как впервые выявленные. </a:t>
            </a:r>
          </a:p>
          <a:p>
            <a:endParaRPr lang="en-US" sz="1600" dirty="0" smtClean="0">
              <a:latin typeface="Tahoma" panose="020B0604030504040204" pitchFamily="34" charset="0"/>
              <a:ea typeface="Tahoma" panose="020B0604030504040204" pitchFamily="34" charset="0"/>
              <a:cs typeface="Tahoma" panose="020B0604030504040204" pitchFamily="34" charset="0"/>
            </a:endParaRPr>
          </a:p>
          <a:p>
            <a:r>
              <a:rPr lang="ru-RU" sz="1600" dirty="0" smtClean="0">
                <a:latin typeface="Tahoma" panose="020B0604030504040204" pitchFamily="34" charset="0"/>
                <a:ea typeface="Tahoma" panose="020B0604030504040204" pitchFamily="34" charset="0"/>
                <a:cs typeface="Tahoma" panose="020B0604030504040204" pitchFamily="34" charset="0"/>
              </a:rPr>
              <a:t>заболеваемость </a:t>
            </a:r>
            <a:r>
              <a:rPr lang="ru-RU" sz="1600" dirty="0">
                <a:latin typeface="Tahoma" panose="020B0604030504040204" pitchFamily="34" charset="0"/>
                <a:ea typeface="Tahoma" panose="020B0604030504040204" pitchFamily="34" charset="0"/>
                <a:cs typeface="Tahoma" panose="020B0604030504040204" pitchFamily="34" charset="0"/>
              </a:rPr>
              <a:t>с впервые в жизни по </a:t>
            </a:r>
            <a:r>
              <a:rPr lang="ru-RU" sz="1600" dirty="0" smtClean="0">
                <a:latin typeface="Tahoma" panose="020B0604030504040204" pitchFamily="34" charset="0"/>
                <a:ea typeface="Tahoma" panose="020B0604030504040204" pitchFamily="34" charset="0"/>
                <a:cs typeface="Tahoma" panose="020B0604030504040204" pitchFamily="34" charset="0"/>
              </a:rPr>
              <a:t>строке 8.4</a:t>
            </a:r>
            <a:r>
              <a:rPr lang="ru-RU" sz="1600" dirty="0">
                <a:latin typeface="Tahoma" panose="020B0604030504040204" pitchFamily="34" charset="0"/>
                <a:ea typeface="Tahoma" panose="020B0604030504040204" pitchFamily="34" charset="0"/>
                <a:cs typeface="Tahoma" panose="020B0604030504040204" pitchFamily="34" charset="0"/>
              </a:rPr>
              <a:t> </a:t>
            </a:r>
            <a:r>
              <a:rPr lang="ru-RU" sz="1600" dirty="0" smtClean="0">
                <a:latin typeface="Tahoma" panose="020B0604030504040204" pitchFamily="34" charset="0"/>
                <a:ea typeface="Tahoma" panose="020B0604030504040204" pitchFamily="34" charset="0"/>
                <a:cs typeface="Tahoma" panose="020B0604030504040204" pitchFamily="34" charset="0"/>
              </a:rPr>
              <a:t>(хориоретинальное воспаление). Так как заболевание  подлежит выявлению еще в перинатальном периоде.</a:t>
            </a:r>
          </a:p>
          <a:p>
            <a:endParaRPr lang="en-US" sz="1600" dirty="0" smtClean="0">
              <a:latin typeface="Tahoma" panose="020B0604030504040204" pitchFamily="34" charset="0"/>
              <a:ea typeface="Tahoma" panose="020B0604030504040204" pitchFamily="34" charset="0"/>
              <a:cs typeface="Tahoma" panose="020B0604030504040204" pitchFamily="34" charset="0"/>
            </a:endParaRPr>
          </a:p>
          <a:p>
            <a:r>
              <a:rPr lang="ru-RU" sz="1600" dirty="0" smtClean="0">
                <a:latin typeface="Tahoma" panose="020B0604030504040204" pitchFamily="34" charset="0"/>
                <a:ea typeface="Tahoma" panose="020B0604030504040204" pitchFamily="34" charset="0"/>
                <a:cs typeface="Tahoma" panose="020B0604030504040204" pitchFamily="34" charset="0"/>
              </a:rPr>
              <a:t>заболеваемость </a:t>
            </a:r>
            <a:r>
              <a:rPr lang="ru-RU" sz="1600" dirty="0">
                <a:latin typeface="Tahoma" panose="020B0604030504040204" pitchFamily="34" charset="0"/>
                <a:ea typeface="Tahoma" panose="020B0604030504040204" pitchFamily="34" charset="0"/>
                <a:cs typeface="Tahoma" panose="020B0604030504040204" pitchFamily="34" charset="0"/>
              </a:rPr>
              <a:t>с впервые в жизни по </a:t>
            </a:r>
            <a:r>
              <a:rPr lang="ru-RU" sz="1600" dirty="0" smtClean="0">
                <a:latin typeface="Tahoma" panose="020B0604030504040204" pitchFamily="34" charset="0"/>
                <a:ea typeface="Tahoma" panose="020B0604030504040204" pitchFamily="34" charset="0"/>
                <a:cs typeface="Tahoma" panose="020B0604030504040204" pitchFamily="34" charset="0"/>
              </a:rPr>
              <a:t>строкам 18.1 – 18.10.2 (</a:t>
            </a:r>
            <a:r>
              <a:rPr lang="ru-RU" sz="1600" dirty="0">
                <a:latin typeface="Tahoma" panose="020B0604030504040204" pitchFamily="34" charset="0"/>
                <a:ea typeface="Tahoma" panose="020B0604030504040204" pitchFamily="34" charset="0"/>
                <a:cs typeface="Tahoma" panose="020B0604030504040204" pitchFamily="34" charset="0"/>
              </a:rPr>
              <a:t>врожденные </a:t>
            </a:r>
            <a:r>
              <a:rPr lang="ru-RU" sz="1600" dirty="0" smtClean="0">
                <a:latin typeface="Tahoma" panose="020B0604030504040204" pitchFamily="34" charset="0"/>
                <a:ea typeface="Tahoma" panose="020B0604030504040204" pitchFamily="34" charset="0"/>
                <a:cs typeface="Tahoma" panose="020B0604030504040204" pitchFamily="34" charset="0"/>
              </a:rPr>
              <a:t>аномалии, </a:t>
            </a:r>
            <a:r>
              <a:rPr lang="ru-RU" sz="1600" dirty="0">
                <a:latin typeface="Tahoma" panose="020B0604030504040204" pitchFamily="34" charset="0"/>
                <a:ea typeface="Tahoma" panose="020B0604030504040204" pitchFamily="34" charset="0"/>
                <a:cs typeface="Tahoma" panose="020B0604030504040204" pitchFamily="34" charset="0"/>
              </a:rPr>
              <a:t>деформации и хромосомные </a:t>
            </a:r>
            <a:r>
              <a:rPr lang="ru-RU" sz="1600" dirty="0" smtClean="0">
                <a:latin typeface="Tahoma" panose="020B0604030504040204" pitchFamily="34" charset="0"/>
                <a:ea typeface="Tahoma" panose="020B0604030504040204" pitchFamily="34" charset="0"/>
                <a:cs typeface="Tahoma" panose="020B0604030504040204" pitchFamily="34" charset="0"/>
              </a:rPr>
              <a:t>нарушения). Пороки развития выявляются еще в раннем детстве. </a:t>
            </a:r>
          </a:p>
          <a:p>
            <a:endParaRPr lang="ru-RU" dirty="0" smtClean="0">
              <a:latin typeface="Tahoma" panose="020B0604030504040204" pitchFamily="34" charset="0"/>
              <a:ea typeface="Tahoma" panose="020B0604030504040204" pitchFamily="34" charset="0"/>
              <a:cs typeface="Tahoma" panose="020B0604030504040204" pitchFamily="34" charset="0"/>
            </a:endParaRPr>
          </a:p>
          <a:p>
            <a:endParaRPr lang="ru-RU" dirty="0" smtClean="0">
              <a:latin typeface="Tahoma" panose="020B0604030504040204" pitchFamily="34" charset="0"/>
              <a:ea typeface="Tahoma" panose="020B0604030504040204" pitchFamily="34" charset="0"/>
              <a:cs typeface="Tahoma" panose="020B0604030504040204" pitchFamily="34" charset="0"/>
            </a:endParaRPr>
          </a:p>
          <a:p>
            <a:endParaRPr lang="ru-RU"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3361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lstStyle/>
          <a:p>
            <a:pPr algn="ctr"/>
            <a:r>
              <a:rPr lang="ru-RU" dirty="0" smtClean="0"/>
              <a:t>Добавлены новые графы:</a:t>
            </a:r>
            <a:endParaRPr lang="ru-RU" dirty="0"/>
          </a:p>
        </p:txBody>
      </p:sp>
      <p:sp>
        <p:nvSpPr>
          <p:cNvPr id="3" name="Объект 2"/>
          <p:cNvSpPr>
            <a:spLocks noGrp="1"/>
          </p:cNvSpPr>
          <p:nvPr>
            <p:ph idx="1"/>
          </p:nvPr>
        </p:nvSpPr>
        <p:spPr>
          <a:xfrm>
            <a:off x="314970" y="1416144"/>
            <a:ext cx="8229600" cy="4389120"/>
          </a:xfrm>
        </p:spPr>
        <p:txBody>
          <a:bodyPr>
            <a:normAutofit/>
          </a:bodyPr>
          <a:lstStyle/>
          <a:p>
            <a:pPr marL="0" indent="0" algn="ctr">
              <a:buNone/>
            </a:pPr>
            <a:r>
              <a:rPr lang="ru-RU" sz="2800" b="1" dirty="0">
                <a:solidFill>
                  <a:srgbClr val="002060"/>
                </a:solidFill>
                <a:latin typeface="Times New Roman" panose="02020603050405020304" pitchFamily="18" charset="0"/>
                <a:cs typeface="Times New Roman" panose="02020603050405020304" pitchFamily="18" charset="0"/>
              </a:rPr>
              <a:t>(1004, 2004, </a:t>
            </a:r>
            <a:r>
              <a:rPr lang="ru-RU" sz="2800" b="1" dirty="0" smtClean="0">
                <a:solidFill>
                  <a:srgbClr val="002060"/>
                </a:solidFill>
                <a:latin typeface="Times New Roman" panose="02020603050405020304" pitchFamily="18" charset="0"/>
                <a:cs typeface="Times New Roman" panose="02020603050405020304" pitchFamily="18" charset="0"/>
              </a:rPr>
              <a:t>4004, 3004)     </a:t>
            </a:r>
            <a:r>
              <a:rPr lang="ru-RU" sz="2800" b="1" dirty="0">
                <a:solidFill>
                  <a:srgbClr val="002060"/>
                </a:solidFill>
                <a:latin typeface="Times New Roman" panose="02020603050405020304" pitchFamily="18" charset="0"/>
                <a:cs typeface="Times New Roman" panose="02020603050405020304" pitchFamily="18" charset="0"/>
              </a:rPr>
              <a:t/>
            </a:r>
            <a:br>
              <a:rPr lang="ru-RU" sz="2800" b="1" dirty="0">
                <a:solidFill>
                  <a:srgbClr val="002060"/>
                </a:solidFill>
                <a:latin typeface="Times New Roman" panose="02020603050405020304" pitchFamily="18" charset="0"/>
                <a:cs typeface="Times New Roman" panose="02020603050405020304" pitchFamily="18" charset="0"/>
              </a:rPr>
            </a:br>
            <a:r>
              <a:rPr lang="ru-RU" sz="2800" b="1" dirty="0">
                <a:solidFill>
                  <a:srgbClr val="002060"/>
                </a:solidFill>
                <a:latin typeface="Times New Roman" panose="02020603050405020304" pitchFamily="18" charset="0"/>
                <a:cs typeface="Times New Roman" panose="02020603050405020304" pitchFamily="18" charset="0"/>
              </a:rPr>
              <a:t>                                                                                                                                                 </a:t>
            </a:r>
            <a:br>
              <a:rPr lang="ru-RU" sz="2800" b="1" dirty="0">
                <a:solidFill>
                  <a:srgbClr val="002060"/>
                </a:solidFill>
                <a:latin typeface="Times New Roman" panose="02020603050405020304" pitchFamily="18" charset="0"/>
                <a:cs typeface="Times New Roman" panose="02020603050405020304" pitchFamily="18" charset="0"/>
              </a:rPr>
            </a:b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085528034"/>
              </p:ext>
            </p:extLst>
          </p:nvPr>
        </p:nvGraphicFramePr>
        <p:xfrm>
          <a:off x="249614" y="2027618"/>
          <a:ext cx="8644772" cy="2356485"/>
        </p:xfrm>
        <a:graphic>
          <a:graphicData uri="http://schemas.openxmlformats.org/drawingml/2006/table">
            <a:tbl>
              <a:tblPr firstRow="1">
                <a:effectLst>
                  <a:outerShdw blurRad="50800" dist="38100" dir="18900000" algn="bl" rotWithShape="0">
                    <a:prstClr val="black">
                      <a:alpha val="40000"/>
                    </a:prstClr>
                  </a:outerShdw>
                </a:effectLst>
                <a:tableStyleId>{21E4AEA4-8DFA-4A89-87EB-49C32662AFE0}</a:tableStyleId>
              </a:tblPr>
              <a:tblGrid>
                <a:gridCol w="2161193">
                  <a:extLst>
                    <a:ext uri="{9D8B030D-6E8A-4147-A177-3AD203B41FA5}">
                      <a16:colId xmlns:a16="http://schemas.microsoft.com/office/drawing/2014/main" val="4069620641"/>
                    </a:ext>
                  </a:extLst>
                </a:gridCol>
                <a:gridCol w="2161193">
                  <a:extLst>
                    <a:ext uri="{9D8B030D-6E8A-4147-A177-3AD203B41FA5}">
                      <a16:colId xmlns:a16="http://schemas.microsoft.com/office/drawing/2014/main" val="969472791"/>
                    </a:ext>
                  </a:extLst>
                </a:gridCol>
                <a:gridCol w="2161193">
                  <a:extLst>
                    <a:ext uri="{9D8B030D-6E8A-4147-A177-3AD203B41FA5}">
                      <a16:colId xmlns:a16="http://schemas.microsoft.com/office/drawing/2014/main" val="2895338315"/>
                    </a:ext>
                  </a:extLst>
                </a:gridCol>
                <a:gridCol w="2161193">
                  <a:extLst>
                    <a:ext uri="{9D8B030D-6E8A-4147-A177-3AD203B41FA5}">
                      <a16:colId xmlns:a16="http://schemas.microsoft.com/office/drawing/2014/main" val="2199654029"/>
                    </a:ext>
                  </a:extLst>
                </a:gridCol>
              </a:tblGrid>
              <a:tr h="897326">
                <a:tc>
                  <a:txBody>
                    <a:bodyPr/>
                    <a:lstStyle/>
                    <a:p>
                      <a:pPr algn="ctr" fontAlgn="ctr"/>
                      <a:r>
                        <a:rPr lang="ru-RU"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Число лиц с болезнями системы кровообращения, </a:t>
                      </a:r>
                      <a:r>
                        <a:rPr lang="ru-RU" sz="1600" b="0" i="0" u="none" strike="noStrike"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взятых под </a:t>
                      </a:r>
                      <a:r>
                        <a:rPr lang="ru-RU"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диспансерное наблюдение (стр. 10.0, гр.8)</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ru-RU" sz="16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из них снято с Д-наблюдения</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ru-RU" sz="16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rPr>
                        <a:t>из них (из гр.2) умерло</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ru-RU" sz="16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rPr>
                        <a:t>из них (из гр.3)  умерло от болезней системы кровообращения</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59273498"/>
                  </a:ext>
                </a:extLst>
              </a:tr>
              <a:tr h="255256">
                <a:tc>
                  <a:txBody>
                    <a:bodyPr/>
                    <a:lstStyle/>
                    <a:p>
                      <a:pPr algn="ctr"/>
                      <a:r>
                        <a:rPr lang="ru-RU" sz="1200" dirty="0" smtClean="0">
                          <a:latin typeface="Tahoma" panose="020B0604030504040204" pitchFamily="34" charset="0"/>
                          <a:ea typeface="Tahoma" panose="020B0604030504040204" pitchFamily="34" charset="0"/>
                          <a:cs typeface="Tahoma" panose="020B0604030504040204" pitchFamily="34" charset="0"/>
                        </a:rPr>
                        <a:t>1</a:t>
                      </a:r>
                      <a:endParaRPr lang="ru-RU"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ru-RU" sz="1200" dirty="0" smtClean="0">
                          <a:latin typeface="Tahoma" panose="020B0604030504040204" pitchFamily="34" charset="0"/>
                          <a:ea typeface="Tahoma" panose="020B0604030504040204" pitchFamily="34" charset="0"/>
                          <a:cs typeface="Tahoma" panose="020B0604030504040204" pitchFamily="34" charset="0"/>
                        </a:rPr>
                        <a:t>2</a:t>
                      </a:r>
                      <a:endParaRPr lang="ru-RU" sz="12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ru-RU"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3</a:t>
                      </a:r>
                      <a:endParaRPr lang="ru-RU"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ru-RU"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4</a:t>
                      </a:r>
                      <a:endParaRPr lang="ru-RU"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3153612"/>
                  </a:ext>
                </a:extLst>
              </a:tr>
              <a:tr h="125379">
                <a:tc>
                  <a:txBody>
                    <a:bodyPr/>
                    <a:lstStyle/>
                    <a:p>
                      <a:endParaRPr lang="ru-RU"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ru-RU" dirty="0">
                        <a:latin typeface="Tahoma" panose="020B0604030504040204" pitchFamily="34" charset="0"/>
                        <a:ea typeface="Tahoma" panose="020B0604030504040204" pitchFamily="34" charset="0"/>
                        <a:cs typeface="Tahoma" panose="020B0604030504040204" pitchFamily="34" charset="0"/>
                      </a:endParaRPr>
                    </a:p>
                  </a:txBody>
                  <a:tcPr>
                    <a:lnB w="12700" cap="flat" cmpd="sng" algn="ctr">
                      <a:solidFill>
                        <a:schemeClr val="tx1"/>
                      </a:solidFill>
                      <a:prstDash val="solid"/>
                      <a:round/>
                      <a:headEnd type="none" w="med" len="med"/>
                      <a:tailEnd type="none" w="med" len="med"/>
                    </a:lnB>
                  </a:tcPr>
                </a:tc>
                <a:tc>
                  <a:txBody>
                    <a:bodyPr/>
                    <a:lstStyle/>
                    <a:p>
                      <a:endParaRPr lang="ru-RU" dirty="0">
                        <a:latin typeface="Tahoma" panose="020B0604030504040204" pitchFamily="34" charset="0"/>
                        <a:ea typeface="Tahoma" panose="020B0604030504040204" pitchFamily="34" charset="0"/>
                        <a:cs typeface="Tahoma" panose="020B0604030504040204" pitchFamily="34" charset="0"/>
                      </a:endParaRPr>
                    </a:p>
                  </a:txBody>
                  <a:tcPr>
                    <a:lnB w="12700" cap="flat" cmpd="sng" algn="ctr">
                      <a:solidFill>
                        <a:schemeClr val="tx1"/>
                      </a:solidFill>
                      <a:prstDash val="solid"/>
                      <a:round/>
                      <a:headEnd type="none" w="med" len="med"/>
                      <a:tailEnd type="none" w="med" len="med"/>
                    </a:lnB>
                  </a:tcPr>
                </a:tc>
                <a:tc>
                  <a:txBody>
                    <a:bodyPr/>
                    <a:lstStyle/>
                    <a:p>
                      <a:endParaRPr lang="ru-RU"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0593545"/>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223859580"/>
              </p:ext>
            </p:extLst>
          </p:nvPr>
        </p:nvGraphicFramePr>
        <p:xfrm>
          <a:off x="2411760" y="4593924"/>
          <a:ext cx="4036020" cy="1116330"/>
        </p:xfrm>
        <a:graphic>
          <a:graphicData uri="http://schemas.openxmlformats.org/drawingml/2006/table">
            <a:tbl>
              <a:tblPr>
                <a:tableStyleId>{5C22544A-7EE6-4342-B048-85BDC9FD1C3A}</a:tableStyleId>
              </a:tblPr>
              <a:tblGrid>
                <a:gridCol w="4036020">
                  <a:extLst>
                    <a:ext uri="{9D8B030D-6E8A-4147-A177-3AD203B41FA5}">
                      <a16:colId xmlns:a16="http://schemas.microsoft.com/office/drawing/2014/main" val="1779978427"/>
                    </a:ext>
                  </a:extLst>
                </a:gridCol>
              </a:tblGrid>
              <a:tr h="217929">
                <a:tc>
                  <a:txBody>
                    <a:bodyPr/>
                    <a:lstStyle/>
                    <a:p>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гр.</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 </a:t>
                      </a:r>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гр.</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 ≥ </a:t>
                      </a:r>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гр.</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 ≥ </a:t>
                      </a:r>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гр.</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4</a:t>
                      </a:r>
                      <a:endPar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ru-RU"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solidFill>
                      <a:schemeClr val="bg1"/>
                    </a:solidFill>
                  </a:tcPr>
                </a:tc>
                <a:extLst>
                  <a:ext uri="{0D108BD9-81ED-4DB2-BD59-A6C34878D82A}">
                    <a16:rowId xmlns:a16="http://schemas.microsoft.com/office/drawing/2014/main" val="2278813651"/>
                  </a:ext>
                </a:extLst>
              </a:tr>
              <a:tr h="0">
                <a:tc>
                  <a:txBody>
                    <a:bodyPr/>
                    <a:lstStyle/>
                    <a:p>
                      <a:endParaRPr lang="ru-RU"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solidFill>
                      <a:schemeClr val="bg1"/>
                    </a:solidFill>
                  </a:tcPr>
                </a:tc>
                <a:extLst>
                  <a:ext uri="{0D108BD9-81ED-4DB2-BD59-A6C34878D82A}">
                    <a16:rowId xmlns:a16="http://schemas.microsoft.com/office/drawing/2014/main" val="2182805384"/>
                  </a:ext>
                </a:extLst>
              </a:tr>
            </a:tbl>
          </a:graphicData>
        </a:graphic>
      </p:graphicFrame>
    </p:spTree>
    <p:extLst>
      <p:ext uri="{BB962C8B-B14F-4D97-AF65-F5344CB8AC3E}">
        <p14:creationId xmlns:p14="http://schemas.microsoft.com/office/powerpoint/2010/main" val="1425856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8229600" cy="1143000"/>
          </a:xfrm>
        </p:spPr>
        <p:txBody>
          <a:bodyPr/>
          <a:lstStyle/>
          <a:p>
            <a:r>
              <a:rPr lang="ru-RU" dirty="0" smtClean="0"/>
              <a:t>Добавлена новая вкладка</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703458912"/>
              </p:ext>
            </p:extLst>
          </p:nvPr>
        </p:nvGraphicFramePr>
        <p:xfrm>
          <a:off x="323528" y="1628800"/>
          <a:ext cx="8352928" cy="4104456"/>
        </p:xfrm>
        <a:graphic>
          <a:graphicData uri="http://schemas.openxmlformats.org/drawingml/2006/table">
            <a:tbl>
              <a:tblPr firstRow="1" bandRow="1">
                <a:effectLst>
                  <a:outerShdw blurRad="50800" dist="38100" dir="18900000" algn="bl" rotWithShape="0">
                    <a:prstClr val="black">
                      <a:alpha val="40000"/>
                    </a:prstClr>
                  </a:outerShdw>
                </a:effectLst>
                <a:tableStyleId>{21E4AEA4-8DFA-4A89-87EB-49C32662AFE0}</a:tableStyleId>
              </a:tblPr>
              <a:tblGrid>
                <a:gridCol w="4257121">
                  <a:extLst>
                    <a:ext uri="{9D8B030D-6E8A-4147-A177-3AD203B41FA5}">
                      <a16:colId xmlns:a16="http://schemas.microsoft.com/office/drawing/2014/main" val="4247597274"/>
                    </a:ext>
                  </a:extLst>
                </a:gridCol>
                <a:gridCol w="4095807">
                  <a:extLst>
                    <a:ext uri="{9D8B030D-6E8A-4147-A177-3AD203B41FA5}">
                      <a16:colId xmlns:a16="http://schemas.microsoft.com/office/drawing/2014/main" val="1647888683"/>
                    </a:ext>
                  </a:extLst>
                </a:gridCol>
              </a:tblGrid>
              <a:tr h="3780640">
                <a:tc>
                  <a:txBody>
                    <a:bodyPr/>
                    <a:lstStyle/>
                    <a:p>
                      <a:pPr algn="ctr" fontAlgn="ctr"/>
                      <a:r>
                        <a:rPr lang="ru-RU" sz="1400" u="none" strike="noStrike" dirty="0">
                          <a:effectLst/>
                          <a:latin typeface="Tahoma" panose="020B0604030504040204" pitchFamily="34" charset="0"/>
                          <a:ea typeface="Tahoma" panose="020B0604030504040204" pitchFamily="34" charset="0"/>
                          <a:cs typeface="Tahoma" panose="020B0604030504040204" pitchFamily="34" charset="0"/>
                        </a:rPr>
                        <a:t>Число взрослых пациентов, находившихся в отчетном году под диспансерным наблюдением по поводу перенесенного острого нарушения мозгового кровообращения, инфаркта миокарда, </a:t>
                      </a:r>
                      <a:r>
                        <a:rPr lang="ru-RU" sz="1400" u="none" strike="noStrike" dirty="0" smtClean="0">
                          <a:effectLst/>
                          <a:latin typeface="Tahoma" panose="020B0604030504040204" pitchFamily="34" charset="0"/>
                          <a:ea typeface="Tahoma" panose="020B0604030504040204" pitchFamily="34" charset="0"/>
                          <a:cs typeface="Tahoma" panose="020B0604030504040204" pitchFamily="34" charset="0"/>
                        </a:rPr>
                        <a:t>а</a:t>
                      </a:r>
                      <a:r>
                        <a:rPr lang="en-US" sz="1400" u="none" strike="noStrike" baseline="0" dirty="0" smtClean="0">
                          <a:effectLst/>
                          <a:latin typeface="Tahoma" panose="020B0604030504040204" pitchFamily="34" charset="0"/>
                          <a:ea typeface="Tahoma" panose="020B0604030504040204" pitchFamily="34" charset="0"/>
                          <a:cs typeface="Tahoma" panose="020B0604030504040204" pitchFamily="34" charset="0"/>
                        </a:rPr>
                        <a:t> </a:t>
                      </a:r>
                      <a:r>
                        <a:rPr lang="ru-RU" sz="1400" u="none" strike="noStrike" dirty="0" smtClean="0">
                          <a:effectLst/>
                          <a:latin typeface="Tahoma" panose="020B0604030504040204" pitchFamily="34" charset="0"/>
                          <a:ea typeface="Tahoma" panose="020B0604030504040204" pitchFamily="34" charset="0"/>
                          <a:cs typeface="Tahoma" panose="020B0604030504040204" pitchFamily="34" charset="0"/>
                        </a:rPr>
                        <a:t>также </a:t>
                      </a:r>
                      <a:r>
                        <a:rPr lang="ru-RU" sz="1400" u="none" strike="noStrike" dirty="0">
                          <a:effectLst/>
                          <a:latin typeface="Tahoma" panose="020B0604030504040204" pitchFamily="34" charset="0"/>
                          <a:ea typeface="Tahoma" panose="020B0604030504040204" pitchFamily="34" charset="0"/>
                          <a:cs typeface="Tahoma" panose="020B0604030504040204" pitchFamily="34" charset="0"/>
                        </a:rPr>
                        <a:t>которым были выполнены аортокоронарное шунтирование, ангиопластика коронарных артерий со стентированием и катетерная абляция по поводу сердечно-сосудистых заболеваний, за исключением лиц, имеющих право на получение социальной услуги в виде обеспечения лекарственными препаратами в соответствии с Федеральным законом от 17.07.1999 года №178 «О государственной социальной помощи» </a:t>
                      </a:r>
                      <a:endParaRPr lang="ru-R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u="none" strike="noStrike" dirty="0">
                          <a:effectLst/>
                          <a:latin typeface="Tahoma" panose="020B0604030504040204" pitchFamily="34" charset="0"/>
                          <a:ea typeface="Tahoma" panose="020B0604030504040204" pitchFamily="34" charset="0"/>
                          <a:cs typeface="Tahoma" panose="020B0604030504040204" pitchFamily="34" charset="0"/>
                        </a:rPr>
                        <a:t>из них число взрослых пациентов, находившихся в отчетном году под диспансерным наблюдением по поводу перенесенного острого нарушения мозгового кровообращения, инфаркта миокарда, а также которым были выполнены аортокоронарное шунтирование, ангиопластика коронарных артерий со стентированием и катетерная абляция по поводу сердечно-сосудистых заболеваний и бесплатно получавших необходимые лекарственные препараты в амбулаторных условиях, за исключением лиц, имеющих право на социальную помощь    </a:t>
                      </a:r>
                      <a:endParaRPr lang="ru-RU"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7912831"/>
                  </a:ext>
                </a:extLst>
              </a:tr>
              <a:tr h="323816">
                <a:tc>
                  <a:txBody>
                    <a:bodyPr/>
                    <a:lstStyle/>
                    <a:p>
                      <a:pPr algn="ctr"/>
                      <a:r>
                        <a:rPr lang="ru-RU" sz="1400" dirty="0" smtClean="0">
                          <a:latin typeface="Tahoma" panose="020B0604030504040204" pitchFamily="34" charset="0"/>
                          <a:ea typeface="Tahoma" panose="020B0604030504040204" pitchFamily="34" charset="0"/>
                          <a:cs typeface="Tahoma" panose="020B0604030504040204" pitchFamily="34" charset="0"/>
                        </a:rPr>
                        <a:t>1</a:t>
                      </a:r>
                      <a:endParaRPr lang="ru-RU" sz="1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smtClean="0">
                          <a:latin typeface="Tahoma" panose="020B0604030504040204" pitchFamily="34" charset="0"/>
                          <a:ea typeface="Tahoma" panose="020B0604030504040204" pitchFamily="34" charset="0"/>
                          <a:cs typeface="Tahoma" panose="020B0604030504040204" pitchFamily="34" charset="0"/>
                        </a:rPr>
                        <a:t>2</a:t>
                      </a:r>
                      <a:endParaRPr lang="ru-RU" sz="1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5027081"/>
                  </a:ext>
                </a:extLst>
              </a:tr>
            </a:tbl>
          </a:graphicData>
        </a:graphic>
      </p:graphicFrame>
    </p:spTree>
    <p:extLst>
      <p:ext uri="{BB962C8B-B14F-4D97-AF65-F5344CB8AC3E}">
        <p14:creationId xmlns:p14="http://schemas.microsoft.com/office/powerpoint/2010/main" val="4195236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692696"/>
            <a:ext cx="8305800" cy="6022255"/>
          </a:xfrm>
        </p:spPr>
        <p:txBody>
          <a:bodyPr>
            <a:normAutofit fontScale="90000"/>
          </a:bodyPr>
          <a:lstStyle/>
          <a:p>
            <a:r>
              <a:rPr lang="ru-RU" sz="2000" dirty="0">
                <a:solidFill>
                  <a:srgbClr val="C00000"/>
                </a:solidFill>
                <a:latin typeface="Times New Roman" panose="02020603050405020304" pitchFamily="18" charset="0"/>
                <a:cs typeface="Times New Roman" panose="02020603050405020304" pitchFamily="18" charset="0"/>
              </a:rPr>
              <a:t>Таблица 3005 заполняется следующим образом:</a:t>
            </a:r>
            <a:r>
              <a:rPr lang="ru-RU" sz="1800" dirty="0">
                <a:solidFill>
                  <a:srgbClr val="C00000"/>
                </a:solidFill>
                <a:latin typeface="Times New Roman" panose="02020603050405020304" pitchFamily="18" charset="0"/>
                <a:cs typeface="Times New Roman" panose="02020603050405020304" pitchFamily="18" charset="0"/>
              </a:rPr>
              <a:t/>
            </a:r>
            <a:br>
              <a:rPr lang="ru-RU" sz="1800" dirty="0">
                <a:solidFill>
                  <a:srgbClr val="C0000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chemeClr val="tx1"/>
                </a:solidFill>
                <a:latin typeface="Times New Roman" panose="02020603050405020304" pitchFamily="18" charset="0"/>
                <a:cs typeface="Times New Roman" panose="02020603050405020304" pitchFamily="18" charset="0"/>
              </a:rPr>
              <a:t>В графу 1 включаются все взрослые пациенты из числа физических лиц с болезнями системы кровообращения, состоявших под диспансерным наблюдением в отчетном году (таблица 3004, графа 1), перенесшие острое нарушение мозгового кровообращения, инфаркт миокарда, а также которым выполнены аортокоронарное шунтирование, ангиопластика коронарных артерий со стентированием, катетерная абляция по поводу сердечно-сосудистых заболеваний, у которых с даты постановки диагноза и (или) выполнения хирургического вмешательства прошло менее 2 </a:t>
            </a:r>
            <a:r>
              <a:rPr lang="ru-RU" sz="1800" dirty="0" smtClean="0">
                <a:solidFill>
                  <a:schemeClr val="tx1"/>
                </a:solidFill>
                <a:latin typeface="Times New Roman" panose="02020603050405020304" pitchFamily="18" charset="0"/>
                <a:cs typeface="Times New Roman" panose="02020603050405020304" pitchFamily="18" charset="0"/>
              </a:rPr>
              <a:t>лет, </a:t>
            </a:r>
            <a:r>
              <a:rPr lang="ru-RU" sz="1800" dirty="0">
                <a:solidFill>
                  <a:schemeClr val="tx1"/>
                </a:solidFill>
                <a:latin typeface="Times New Roman" panose="02020603050405020304" pitchFamily="18" charset="0"/>
                <a:cs typeface="Times New Roman" panose="02020603050405020304" pitchFamily="18" charset="0"/>
              </a:rPr>
              <a:t>за исключением лиц, имеющих право на получение социальной услуги в виде обеспечения лекарственными препаратами в соответствии с Федеральным законом от 17.07.1999 годом №178«О государственной социальной помощи». </a:t>
            </a:r>
            <a:r>
              <a:rPr lang="ru-RU" sz="1800" dirty="0">
                <a:solidFill>
                  <a:srgbClr val="002060"/>
                </a:solidFill>
                <a:latin typeface="Times New Roman" panose="02020603050405020304" pitchFamily="18" charset="0"/>
                <a:cs typeface="Times New Roman" panose="02020603050405020304" pitchFamily="18" charset="0"/>
              </a:rPr>
              <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C00000"/>
                </a:solidFill>
                <a:latin typeface="Times New Roman" panose="02020603050405020304" pitchFamily="18" charset="0"/>
                <a:cs typeface="Times New Roman" panose="02020603050405020304" pitchFamily="18" charset="0"/>
              </a:rPr>
              <a:t>Внимание! </a:t>
            </a:r>
            <a:r>
              <a:rPr lang="ru-RU" sz="1800" dirty="0">
                <a:solidFill>
                  <a:schemeClr val="tx1"/>
                </a:solidFill>
                <a:latin typeface="Times New Roman" panose="02020603050405020304" pitchFamily="18" charset="0"/>
                <a:cs typeface="Times New Roman" panose="02020603050405020304" pitchFamily="18" charset="0"/>
              </a:rPr>
              <a:t>Срок в два года отсчитывается от последнего сердечно-сосудистого события.</a:t>
            </a:r>
            <a:br>
              <a:rPr lang="ru-RU" sz="1800" dirty="0">
                <a:solidFill>
                  <a:schemeClr val="tx1"/>
                </a:solidFill>
                <a:latin typeface="Times New Roman" panose="02020603050405020304" pitchFamily="18" charset="0"/>
                <a:cs typeface="Times New Roman" panose="02020603050405020304" pitchFamily="18" charset="0"/>
              </a:rPr>
            </a:br>
            <a:r>
              <a:rPr lang="ru-RU" sz="1800" dirty="0">
                <a:solidFill>
                  <a:schemeClr val="tx1"/>
                </a:solidFill>
                <a:latin typeface="Times New Roman" panose="02020603050405020304" pitchFamily="18" charset="0"/>
                <a:cs typeface="Times New Roman" panose="02020603050405020304" pitchFamily="18" charset="0"/>
              </a:rPr>
              <a:t>В графу 2 включаются все взрослые пациенты из графы 1, получившие в отчетном году лекарственные препараты, т.е. которым были выписаны рецепты, по перечню, утвержденному Министерством здравоохранения Российской Федерации, в амбулаторных условиях в рамках федерального проекта «Борьба с сердечно-сосудистыми заболеваниями».</a:t>
            </a:r>
            <a:r>
              <a:rPr lang="ru-RU" sz="1800" dirty="0">
                <a:solidFill>
                  <a:srgbClr val="002060"/>
                </a:solidFill>
                <a:latin typeface="Times New Roman" panose="02020603050405020304" pitchFamily="18" charset="0"/>
                <a:cs typeface="Times New Roman" panose="02020603050405020304" pitchFamily="18" charset="0"/>
              </a:rPr>
              <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C00000"/>
                </a:solidFill>
                <a:latin typeface="Times New Roman" panose="02020603050405020304" pitchFamily="18" charset="0"/>
                <a:cs typeface="Times New Roman" panose="02020603050405020304" pitchFamily="18" charset="0"/>
              </a:rPr>
              <a:t>Внимание!</a:t>
            </a:r>
            <a:r>
              <a:rPr lang="ru-RU" sz="1800" dirty="0">
                <a:solidFill>
                  <a:srgbClr val="002060"/>
                </a:solidFill>
                <a:latin typeface="Times New Roman" panose="02020603050405020304" pitchFamily="18" charset="0"/>
                <a:cs typeface="Times New Roman" panose="02020603050405020304" pitchFamily="18" charset="0"/>
              </a:rPr>
              <a:t> </a:t>
            </a:r>
            <a:r>
              <a:rPr lang="ru-RU" sz="1800" dirty="0">
                <a:solidFill>
                  <a:schemeClr val="tx1"/>
                </a:solidFill>
                <a:latin typeface="Times New Roman" panose="02020603050405020304" pitchFamily="18" charset="0"/>
                <a:cs typeface="Times New Roman" panose="02020603050405020304" pitchFamily="18" charset="0"/>
              </a:rPr>
              <a:t>Пациенты высокого риска, получившие в отчетном году лекарственные препараты (которым были выписаны рецепты), включаются в графу 2 однократно, независимо от кратности (периодичности) получения рецептов в отчетном году.</a:t>
            </a:r>
            <a:r>
              <a:rPr lang="ru-RU" sz="5400" dirty="0">
                <a:solidFill>
                  <a:prstClr val="black"/>
                </a:solidFill>
                <a:latin typeface="Calibri Light" panose="020F0302020204030204"/>
              </a:rPr>
              <a:t/>
            </a:r>
            <a:br>
              <a:rPr lang="ru-RU" sz="5400" dirty="0">
                <a:solidFill>
                  <a:prstClr val="black"/>
                </a:solidFill>
                <a:latin typeface="Calibri Light" panose="020F0302020204030204"/>
              </a:rPr>
            </a:br>
            <a:endParaRPr lang="ru-RU" dirty="0"/>
          </a:p>
        </p:txBody>
      </p:sp>
    </p:spTree>
    <p:extLst>
      <p:ext uri="{BB962C8B-B14F-4D97-AF65-F5344CB8AC3E}">
        <p14:creationId xmlns:p14="http://schemas.microsoft.com/office/powerpoint/2010/main" val="1169295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068960"/>
            <a:ext cx="8640960" cy="3600400"/>
          </a:xfrm>
        </p:spPr>
        <p:txBody>
          <a:bodyPr>
            <a:normAutofit fontScale="90000"/>
          </a:bodyPr>
          <a:lstStyle/>
          <a:p>
            <a:pPr lvl="0" algn="ctr" fontAlgn="base" latinLnBrk="1">
              <a:spcAft>
                <a:spcPct val="0"/>
              </a:spcAft>
              <a:defRPr/>
            </a:pPr>
            <a:r>
              <a:rPr lang="ru-RU" altLang="ru-RU" sz="2000" dirty="0">
                <a:solidFill>
                  <a:schemeClr val="tx1"/>
                </a:solidFill>
                <a:latin typeface="Times New Roman" panose="02020603050405020304" pitchFamily="18" charset="0"/>
                <a:ea typeface="+mn-ea"/>
                <a:cs typeface="Times New Roman" panose="02020603050405020304" pitchFamily="18" charset="0"/>
              </a:rPr>
              <a:t>Некоторые  острые  заболевания  и  состояния  (например: острый  отит, </a:t>
            </a:r>
            <a:r>
              <a:rPr lang="en-US" altLang="ru-RU" sz="2000" dirty="0" smtClean="0">
                <a:solidFill>
                  <a:schemeClr val="tx1"/>
                </a:solidFill>
                <a:latin typeface="Times New Roman" panose="02020603050405020304" pitchFamily="18" charset="0"/>
                <a:ea typeface="+mn-ea"/>
                <a:cs typeface="Times New Roman" panose="02020603050405020304" pitchFamily="18" charset="0"/>
              </a:rPr>
              <a:t/>
            </a:r>
            <a:br>
              <a:rPr lang="en-US" altLang="ru-RU" sz="2000" dirty="0" smtClean="0">
                <a:solidFill>
                  <a:schemeClr val="tx1"/>
                </a:solidFill>
                <a:latin typeface="Times New Roman" panose="02020603050405020304" pitchFamily="18" charset="0"/>
                <a:ea typeface="+mn-ea"/>
                <a:cs typeface="Times New Roman" panose="02020603050405020304" pitchFamily="18" charset="0"/>
              </a:rPr>
            </a:br>
            <a:r>
              <a:rPr lang="ru-RU" altLang="ru-RU" sz="2000" dirty="0" smtClean="0">
                <a:solidFill>
                  <a:schemeClr val="tx1"/>
                </a:solidFill>
                <a:latin typeface="Times New Roman" panose="02020603050405020304" pitchFamily="18" charset="0"/>
                <a:ea typeface="+mn-ea"/>
                <a:cs typeface="Times New Roman" panose="02020603050405020304" pitchFamily="18" charset="0"/>
              </a:rPr>
              <a:t>острый </a:t>
            </a:r>
            <a:r>
              <a:rPr lang="ru-RU" altLang="ru-RU" sz="2000" dirty="0">
                <a:solidFill>
                  <a:schemeClr val="tx1"/>
                </a:solidFill>
                <a:latin typeface="Times New Roman" panose="02020603050405020304" pitchFamily="18" charset="0"/>
                <a:ea typeface="+mn-ea"/>
                <a:cs typeface="Times New Roman" panose="02020603050405020304" pitchFamily="18" charset="0"/>
              </a:rPr>
              <a:t>миокардит, острые  респираторные  инфекции  верхних и нижних  </a:t>
            </a:r>
            <a:r>
              <a:rPr lang="en-US" altLang="ru-RU" sz="2000" dirty="0" smtClean="0">
                <a:solidFill>
                  <a:schemeClr val="tx1"/>
                </a:solidFill>
                <a:latin typeface="Times New Roman" panose="02020603050405020304" pitchFamily="18" charset="0"/>
                <a:ea typeface="+mn-ea"/>
                <a:cs typeface="Times New Roman" panose="02020603050405020304" pitchFamily="18" charset="0"/>
              </a:rPr>
              <a:t/>
            </a:r>
            <a:br>
              <a:rPr lang="en-US" altLang="ru-RU" sz="2000" dirty="0" smtClean="0">
                <a:solidFill>
                  <a:schemeClr val="tx1"/>
                </a:solidFill>
                <a:latin typeface="Times New Roman" panose="02020603050405020304" pitchFamily="18" charset="0"/>
                <a:ea typeface="+mn-ea"/>
                <a:cs typeface="Times New Roman" panose="02020603050405020304" pitchFamily="18" charset="0"/>
              </a:rPr>
            </a:br>
            <a:r>
              <a:rPr lang="ru-RU" altLang="ru-RU" sz="2000" dirty="0" smtClean="0">
                <a:solidFill>
                  <a:schemeClr val="tx1"/>
                </a:solidFill>
                <a:latin typeface="Times New Roman" panose="02020603050405020304" pitchFamily="18" charset="0"/>
                <a:ea typeface="+mn-ea"/>
                <a:cs typeface="Times New Roman" panose="02020603050405020304" pitchFamily="18" charset="0"/>
              </a:rPr>
              <a:t>дыхательных  </a:t>
            </a:r>
            <a:r>
              <a:rPr lang="ru-RU" altLang="ru-RU" sz="2000" dirty="0">
                <a:solidFill>
                  <a:schemeClr val="tx1"/>
                </a:solidFill>
                <a:latin typeface="Times New Roman" panose="02020603050405020304" pitchFamily="18" charset="0"/>
                <a:ea typeface="+mn-ea"/>
                <a:cs typeface="Times New Roman" panose="02020603050405020304" pitchFamily="18" charset="0"/>
              </a:rPr>
              <a:t>путей,  грипп, а также травмы, за исключением  </a:t>
            </a:r>
            <a:r>
              <a:rPr lang="ru-RU" altLang="ru-RU" sz="2000" dirty="0" smtClean="0">
                <a:solidFill>
                  <a:schemeClr val="tx1"/>
                </a:solidFill>
                <a:latin typeface="Times New Roman" panose="02020603050405020304" pitchFamily="18" charset="0"/>
                <a:ea typeface="+mn-ea"/>
                <a:cs typeface="Times New Roman" panose="02020603050405020304" pitchFamily="18" charset="0"/>
              </a:rPr>
              <a:t>последствий </a:t>
            </a:r>
            <a:r>
              <a:rPr lang="en-US" altLang="ru-RU" sz="2000" dirty="0" smtClean="0">
                <a:solidFill>
                  <a:schemeClr val="tx1"/>
                </a:solidFill>
                <a:latin typeface="Times New Roman" panose="02020603050405020304" pitchFamily="18" charset="0"/>
                <a:ea typeface="+mn-ea"/>
                <a:cs typeface="Times New Roman" panose="02020603050405020304" pitchFamily="18" charset="0"/>
              </a:rPr>
              <a:t/>
            </a:r>
            <a:br>
              <a:rPr lang="en-US" altLang="ru-RU" sz="2000" dirty="0" smtClean="0">
                <a:solidFill>
                  <a:schemeClr val="tx1"/>
                </a:solidFill>
                <a:latin typeface="Times New Roman" panose="02020603050405020304" pitchFamily="18" charset="0"/>
                <a:ea typeface="+mn-ea"/>
                <a:cs typeface="Times New Roman" panose="02020603050405020304" pitchFamily="18" charset="0"/>
              </a:rPr>
            </a:br>
            <a:r>
              <a:rPr lang="ru-RU" altLang="ru-RU" sz="2000" dirty="0" smtClean="0">
                <a:solidFill>
                  <a:schemeClr val="tx1"/>
                </a:solidFill>
                <a:latin typeface="Times New Roman" panose="02020603050405020304" pitchFamily="18" charset="0"/>
                <a:ea typeface="+mn-ea"/>
                <a:cs typeface="Times New Roman" panose="02020603050405020304" pitchFamily="18" charset="0"/>
              </a:rPr>
              <a:t>и </a:t>
            </a:r>
            <a:r>
              <a:rPr lang="ru-RU" altLang="ru-RU" sz="2000" dirty="0">
                <a:solidFill>
                  <a:schemeClr val="tx1"/>
                </a:solidFill>
                <a:latin typeface="Times New Roman" panose="02020603050405020304" pitchFamily="18" charset="0"/>
                <a:ea typeface="+mn-ea"/>
                <a:cs typeface="Times New Roman" panose="02020603050405020304" pitchFamily="18" charset="0"/>
              </a:rPr>
              <a:t>др.) регистрируются столько раз, сколько они возникают  в течение отчетного года.  </a:t>
            </a:r>
            <a:r>
              <a:rPr lang="en-US" altLang="ru-RU" sz="2000" dirty="0" smtClean="0">
                <a:solidFill>
                  <a:schemeClr val="tx1"/>
                </a:solidFill>
                <a:latin typeface="Times New Roman" panose="02020603050405020304" pitchFamily="18" charset="0"/>
                <a:ea typeface="+mn-ea"/>
                <a:cs typeface="Times New Roman" panose="02020603050405020304" pitchFamily="18" charset="0"/>
              </a:rPr>
              <a:t/>
            </a:r>
            <a:br>
              <a:rPr lang="en-US" altLang="ru-RU" sz="2000" dirty="0" smtClean="0">
                <a:solidFill>
                  <a:schemeClr val="tx1"/>
                </a:solidFill>
                <a:latin typeface="Times New Roman" panose="02020603050405020304" pitchFamily="18" charset="0"/>
                <a:ea typeface="+mn-ea"/>
                <a:cs typeface="Times New Roman" panose="02020603050405020304" pitchFamily="18" charset="0"/>
              </a:rPr>
            </a:br>
            <a:r>
              <a:rPr lang="ru-RU" altLang="ru-RU" sz="2000" dirty="0" smtClean="0">
                <a:solidFill>
                  <a:schemeClr val="tx1"/>
                </a:solidFill>
                <a:latin typeface="Times New Roman" panose="02020603050405020304" pitchFamily="18" charset="0"/>
                <a:ea typeface="+mn-ea"/>
                <a:cs typeface="Times New Roman" panose="02020603050405020304" pitchFamily="18" charset="0"/>
              </a:rPr>
              <a:t>При  </a:t>
            </a:r>
            <a:r>
              <a:rPr lang="ru-RU" altLang="ru-RU" sz="2000" dirty="0">
                <a:solidFill>
                  <a:schemeClr val="tx1"/>
                </a:solidFill>
                <a:latin typeface="Times New Roman" panose="02020603050405020304" pitchFamily="18" charset="0"/>
                <a:ea typeface="+mn-ea"/>
                <a:cs typeface="Times New Roman" panose="02020603050405020304" pitchFamily="18" charset="0"/>
              </a:rPr>
              <a:t>этом  графа  4 должна быть равна  графе  9  по  соответствующим  строкам  таблиц 1000, 1500, 2000, 3000 и  4000. На  начало года по данным строкам 0</a:t>
            </a:r>
            <a:r>
              <a:rPr lang="ru-RU" altLang="ru-RU" sz="2000" dirty="0" smtClean="0">
                <a:solidFill>
                  <a:schemeClr val="tx1"/>
                </a:solidFill>
                <a:latin typeface="Times New Roman" panose="02020603050405020304" pitchFamily="18" charset="0"/>
                <a:ea typeface="+mn-ea"/>
                <a:cs typeface="Times New Roman" panose="02020603050405020304" pitchFamily="18" charset="0"/>
              </a:rPr>
              <a:t>.</a:t>
            </a:r>
            <a:r>
              <a:rPr lang="en-US" altLang="ru-RU" sz="2000" dirty="0" smtClean="0">
                <a:solidFill>
                  <a:srgbClr val="002060"/>
                </a:solidFill>
                <a:latin typeface="Times New Roman" panose="02020603050405020304" pitchFamily="18" charset="0"/>
                <a:ea typeface="+mn-ea"/>
                <a:cs typeface="Times New Roman" panose="02020603050405020304" pitchFamily="18" charset="0"/>
              </a:rPr>
              <a:t/>
            </a:r>
            <a:br>
              <a:rPr lang="en-US" altLang="ru-RU" sz="2000" dirty="0" smtClean="0">
                <a:solidFill>
                  <a:srgbClr val="002060"/>
                </a:solidFill>
                <a:latin typeface="Times New Roman" panose="02020603050405020304" pitchFamily="18" charset="0"/>
                <a:ea typeface="+mn-ea"/>
                <a:cs typeface="Times New Roman" panose="02020603050405020304" pitchFamily="18" charset="0"/>
              </a:rPr>
            </a:br>
            <a:r>
              <a:rPr lang="en-US" altLang="ru-RU" sz="2000" dirty="0" smtClean="0">
                <a:solidFill>
                  <a:srgbClr val="002060"/>
                </a:solidFill>
                <a:latin typeface="Times New Roman" panose="02020603050405020304" pitchFamily="18" charset="0"/>
                <a:ea typeface="+mn-ea"/>
                <a:cs typeface="Times New Roman" panose="02020603050405020304" pitchFamily="18" charset="0"/>
              </a:rPr>
              <a:t/>
            </a:r>
            <a:br>
              <a:rPr lang="en-US" altLang="ru-RU" sz="2000"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rgbClr val="002060"/>
                </a:solidFill>
                <a:latin typeface="Times New Roman" panose="02020603050405020304" pitchFamily="18" charset="0"/>
                <a:cs typeface="Times New Roman" panose="02020603050405020304" pitchFamily="18" charset="0"/>
              </a:rPr>
              <a:t>графа </a:t>
            </a:r>
            <a:r>
              <a:rPr lang="ru-RU" altLang="ru-RU" sz="1800" b="1" dirty="0">
                <a:solidFill>
                  <a:srgbClr val="002060"/>
                </a:solidFill>
                <a:latin typeface="Times New Roman" panose="02020603050405020304" pitchFamily="18" charset="0"/>
                <a:cs typeface="Times New Roman" panose="02020603050405020304" pitchFamily="18" charset="0"/>
              </a:rPr>
              <a:t>4 = графе 9</a:t>
            </a:r>
            <a:r>
              <a:rPr lang="ru-RU" altLang="ru-RU" sz="1800" b="1" dirty="0">
                <a:solidFill>
                  <a:srgbClr val="002060"/>
                </a:solidFill>
                <a:latin typeface="Times New Roman" panose="02020603050405020304" pitchFamily="18" charset="0"/>
              </a:rPr>
              <a:t/>
            </a:r>
            <a:br>
              <a:rPr lang="ru-RU" altLang="ru-RU" sz="1800" b="1" dirty="0">
                <a:solidFill>
                  <a:srgbClr val="002060"/>
                </a:solidFill>
                <a:latin typeface="Times New Roman" panose="02020603050405020304" pitchFamily="18" charset="0"/>
              </a:rPr>
            </a:br>
            <a:r>
              <a:rPr lang="ru-RU" altLang="ru-RU" sz="1800" b="1" dirty="0">
                <a:solidFill>
                  <a:srgbClr val="002060"/>
                </a:solidFill>
                <a:latin typeface="Times New Roman" panose="02020603050405020304" pitchFamily="18" charset="0"/>
                <a:cs typeface="Times New Roman" panose="02020603050405020304" pitchFamily="18" charset="0"/>
              </a:rPr>
              <a:t/>
            </a:r>
            <a:br>
              <a:rPr lang="ru-RU" altLang="ru-RU" sz="1800" b="1" dirty="0">
                <a:solidFill>
                  <a:srgbClr val="002060"/>
                </a:solidFill>
                <a:latin typeface="Times New Roman" panose="02020603050405020304" pitchFamily="18" charset="0"/>
                <a:cs typeface="Times New Roman" panose="02020603050405020304" pitchFamily="18" charset="0"/>
              </a:rPr>
            </a:br>
            <a:r>
              <a:rPr lang="ru-RU" altLang="ru-RU" sz="600" dirty="0">
                <a:solidFill>
                  <a:srgbClr val="002060"/>
                </a:solidFill>
                <a:latin typeface="Times New Roman" panose="02020603050405020304" pitchFamily="18" charset="0"/>
                <a:cs typeface="Times New Roman" panose="02020603050405020304" pitchFamily="18" charset="0"/>
              </a:rPr>
              <a:t/>
            </a:r>
            <a:br>
              <a:rPr lang="ru-RU" altLang="ru-RU" sz="600" dirty="0">
                <a:solidFill>
                  <a:srgbClr val="002060"/>
                </a:solidFill>
                <a:latin typeface="Times New Roman" panose="02020603050405020304" pitchFamily="18" charset="0"/>
                <a:cs typeface="Times New Roman" panose="02020603050405020304" pitchFamily="18" charset="0"/>
              </a:rPr>
            </a:br>
            <a:r>
              <a:rPr lang="ru-RU" altLang="ru-RU" sz="1800" dirty="0">
                <a:solidFill>
                  <a:schemeClr val="tx1"/>
                </a:solidFill>
                <a:latin typeface="Times New Roman" panose="02020603050405020304" pitchFamily="18" charset="0"/>
                <a:cs typeface="Times New Roman" panose="02020603050405020304" pitchFamily="18" charset="0"/>
              </a:rPr>
              <a:t>9.2.1, 10.1, 10.4.1.1, 10.4.2, 10.4.3, 10.4.4, 10.5.1, 10.5.2, 10.5.3, 10.6.1, 10.6.2, 10.6.3, 10.6.4, 10.6.7, 11.1, 11.1.1, 11.1.2, 11.2, 11.3, 11.4, 17.0</a:t>
            </a:r>
            <a:br>
              <a:rPr lang="ru-RU" altLang="ru-RU" sz="1800" dirty="0">
                <a:solidFill>
                  <a:schemeClr val="tx1"/>
                </a:solidFill>
                <a:latin typeface="Times New Roman" panose="02020603050405020304" pitchFamily="18" charset="0"/>
                <a:cs typeface="Times New Roman" panose="02020603050405020304" pitchFamily="18" charset="0"/>
              </a:rPr>
            </a:br>
            <a:r>
              <a:rPr lang="ru-RU" altLang="ru-RU" sz="1800" dirty="0">
                <a:solidFill>
                  <a:schemeClr val="tx1"/>
                </a:solidFill>
                <a:latin typeface="Times New Roman" panose="02020603050405020304" pitchFamily="18" charset="0"/>
                <a:cs typeface="Times New Roman" panose="02020603050405020304" pitchFamily="18" charset="0"/>
              </a:rPr>
              <a:t>   </a:t>
            </a:r>
            <a:br>
              <a:rPr lang="ru-RU" altLang="ru-RU" sz="1800" dirty="0">
                <a:solidFill>
                  <a:schemeClr val="tx1"/>
                </a:solidFill>
                <a:latin typeface="Times New Roman" panose="02020603050405020304" pitchFamily="18" charset="0"/>
                <a:cs typeface="Times New Roman" panose="02020603050405020304" pitchFamily="18" charset="0"/>
              </a:rPr>
            </a:br>
            <a:r>
              <a:rPr lang="ru-RU" altLang="ru-RU" sz="1800" dirty="0">
                <a:solidFill>
                  <a:schemeClr val="tx1"/>
                </a:solidFill>
                <a:latin typeface="Times New Roman" panose="02020603050405020304" pitchFamily="18" charset="0"/>
                <a:cs typeface="Times New Roman" panose="02020603050405020304" pitchFamily="18" charset="0"/>
              </a:rPr>
              <a:t>     По  строке  20.0  может  быть неравенство на коды Т90-Т98, больных </a:t>
            </a:r>
            <a:r>
              <a:rPr lang="ru-RU" altLang="ru-RU" sz="1800" dirty="0" smtClean="0">
                <a:solidFill>
                  <a:schemeClr val="tx1"/>
                </a:solidFill>
                <a:latin typeface="Times New Roman" panose="02020603050405020304" pitchFamily="18" charset="0"/>
                <a:cs typeface="Times New Roman" panose="02020603050405020304" pitchFamily="18" charset="0"/>
              </a:rPr>
              <a:t>вибрационной </a:t>
            </a:r>
            <a:r>
              <a:rPr lang="ru-RU" altLang="ru-RU" sz="1800" dirty="0">
                <a:solidFill>
                  <a:schemeClr val="tx1"/>
                </a:solidFill>
                <a:latin typeface="Times New Roman" panose="02020603050405020304" pitchFamily="18" charset="0"/>
                <a:cs typeface="Times New Roman" panose="02020603050405020304" pitchFamily="18" charset="0"/>
              </a:rPr>
              <a:t>болезнью  </a:t>
            </a:r>
            <a:r>
              <a:rPr lang="ru-RU" altLang="ru-RU" sz="1800" dirty="0" smtClean="0">
                <a:solidFill>
                  <a:schemeClr val="tx1"/>
                </a:solidFill>
                <a:latin typeface="Times New Roman" panose="02020603050405020304" pitchFamily="18" charset="0"/>
                <a:cs typeface="Times New Roman" panose="02020603050405020304" pitchFamily="18" charset="0"/>
              </a:rPr>
              <a:t/>
            </a:r>
            <a:br>
              <a:rPr lang="ru-RU" altLang="ru-RU" sz="1800" dirty="0" smtClean="0">
                <a:solidFill>
                  <a:schemeClr val="tx1"/>
                </a:solidFill>
                <a:latin typeface="Times New Roman" panose="02020603050405020304" pitchFamily="18" charset="0"/>
                <a:cs typeface="Times New Roman" panose="02020603050405020304" pitchFamily="18" charset="0"/>
              </a:rPr>
            </a:br>
            <a:r>
              <a:rPr lang="ru-RU" altLang="ru-RU" sz="1800" dirty="0" smtClean="0">
                <a:solidFill>
                  <a:schemeClr val="tx1"/>
                </a:solidFill>
                <a:latin typeface="Times New Roman" panose="02020603050405020304" pitchFamily="18" charset="0"/>
                <a:cs typeface="Times New Roman" panose="02020603050405020304" pitchFamily="18" charset="0"/>
              </a:rPr>
              <a:t>(</a:t>
            </a:r>
            <a:r>
              <a:rPr lang="ru-RU" altLang="ru-RU" sz="1800" dirty="0">
                <a:solidFill>
                  <a:schemeClr val="tx1"/>
                </a:solidFill>
                <a:latin typeface="Times New Roman" panose="02020603050405020304" pitchFamily="18" charset="0"/>
                <a:cs typeface="Times New Roman" panose="02020603050405020304" pitchFamily="18" charset="0"/>
              </a:rPr>
              <a:t>др.профзаболевания) и больных получающих лечение по травме больше года.</a:t>
            </a:r>
            <a:r>
              <a:rPr lang="ru-RU" altLang="ru-RU" sz="1100" dirty="0">
                <a:solidFill>
                  <a:srgbClr val="002060"/>
                </a:solidFill>
                <a:latin typeface="Times New Roman" panose="02020603050405020304" pitchFamily="18" charset="0"/>
                <a:cs typeface="Times New Roman" panose="02020603050405020304" pitchFamily="18" charset="0"/>
              </a:rPr>
              <a:t/>
            </a:r>
            <a:br>
              <a:rPr lang="ru-RU" altLang="ru-RU" sz="1100" dirty="0">
                <a:solidFill>
                  <a:srgbClr val="002060"/>
                </a:solidFill>
                <a:latin typeface="Times New Roman" panose="02020603050405020304" pitchFamily="18" charset="0"/>
                <a:cs typeface="Times New Roman" panose="02020603050405020304" pitchFamily="18" charset="0"/>
              </a:rPr>
            </a:br>
            <a:r>
              <a:rPr lang="ru-RU" altLang="ru-RU" sz="1100" dirty="0">
                <a:solidFill>
                  <a:srgbClr val="002060"/>
                </a:solidFill>
                <a:latin typeface="Times New Roman" panose="02020603050405020304" pitchFamily="18" charset="0"/>
                <a:cs typeface="Times New Roman" panose="02020603050405020304" pitchFamily="18" charset="0"/>
              </a:rPr>
              <a:t/>
            </a:r>
            <a:br>
              <a:rPr lang="ru-RU" altLang="ru-RU" sz="1100" dirty="0">
                <a:solidFill>
                  <a:srgbClr val="002060"/>
                </a:solidFill>
                <a:latin typeface="Times New Roman" panose="02020603050405020304" pitchFamily="18" charset="0"/>
                <a:cs typeface="Times New Roman" panose="02020603050405020304" pitchFamily="18" charset="0"/>
              </a:rPr>
            </a:br>
            <a:r>
              <a:rPr lang="ru-RU" altLang="ru-RU" sz="1800" dirty="0">
                <a:solidFill>
                  <a:srgbClr val="C00000"/>
                </a:solidFill>
                <a:latin typeface="Times New Roman" panose="02020603050405020304" pitchFamily="18" charset="0"/>
                <a:cs typeface="Times New Roman" panose="02020603050405020304" pitchFamily="18" charset="0"/>
              </a:rPr>
              <a:t> Возможно неравенство, которое требует </a:t>
            </a:r>
            <a:br>
              <a:rPr lang="ru-RU" altLang="ru-RU" sz="1800" dirty="0">
                <a:solidFill>
                  <a:srgbClr val="C00000"/>
                </a:solidFill>
                <a:latin typeface="Times New Roman" panose="02020603050405020304" pitchFamily="18" charset="0"/>
                <a:cs typeface="Times New Roman" panose="02020603050405020304" pitchFamily="18" charset="0"/>
              </a:rPr>
            </a:br>
            <a:r>
              <a:rPr lang="ru-RU" altLang="ru-RU" sz="1800" dirty="0">
                <a:solidFill>
                  <a:srgbClr val="C00000"/>
                </a:solidFill>
                <a:latin typeface="Times New Roman" panose="02020603050405020304" pitchFamily="18" charset="0"/>
                <a:cs typeface="Times New Roman" panose="02020603050405020304" pitchFamily="18" charset="0"/>
              </a:rPr>
              <a:t>   письменного     пояснения</a:t>
            </a:r>
            <a:br>
              <a:rPr lang="ru-RU" altLang="ru-RU" sz="1800" dirty="0">
                <a:solidFill>
                  <a:srgbClr val="C00000"/>
                </a:solidFill>
                <a:latin typeface="Times New Roman" panose="02020603050405020304" pitchFamily="18" charset="0"/>
                <a:cs typeface="Times New Roman" panose="02020603050405020304" pitchFamily="18" charset="0"/>
              </a:rPr>
            </a:br>
            <a:r>
              <a:rPr lang="ru-RU" altLang="ru-RU" sz="1800" dirty="0">
                <a:solidFill>
                  <a:srgbClr val="C00000"/>
                </a:solidFill>
                <a:latin typeface="Times New Roman" panose="02020603050405020304" pitchFamily="18" charset="0"/>
                <a:cs typeface="Times New Roman" panose="02020603050405020304" pitchFamily="18" charset="0"/>
              </a:rPr>
              <a:t>   2.1,  2.2,  7.1,  7.1.1,  7.1.2,  12.9.1</a:t>
            </a:r>
            <a:br>
              <a:rPr lang="ru-RU" altLang="ru-RU" sz="1800" dirty="0">
                <a:solidFill>
                  <a:srgbClr val="C00000"/>
                </a:solidFill>
                <a:latin typeface="Times New Roman" panose="02020603050405020304" pitchFamily="18" charset="0"/>
                <a:cs typeface="Times New Roman" panose="02020603050405020304" pitchFamily="18" charset="0"/>
              </a:rPr>
            </a:br>
            <a:r>
              <a:rPr lang="ru-RU" altLang="ru-RU" sz="1800" dirty="0">
                <a:solidFill>
                  <a:srgbClr val="002060"/>
                </a:solidFill>
                <a:latin typeface="Times New Roman" panose="02020603050405020304" pitchFamily="18" charset="0"/>
                <a:ea typeface="+mn-ea"/>
                <a:cs typeface="Times New Roman" panose="02020603050405020304" pitchFamily="18" charset="0"/>
              </a:rPr>
              <a:t/>
            </a:r>
            <a:br>
              <a:rPr lang="ru-RU" altLang="ru-RU" sz="1800" dirty="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extLst>
      <p:ext uri="{BB962C8B-B14F-4D97-AF65-F5344CB8AC3E}">
        <p14:creationId xmlns:p14="http://schemas.microsoft.com/office/powerpoint/2010/main" val="1557845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20688"/>
            <a:ext cx="8305800" cy="6615608"/>
          </a:xfrm>
        </p:spPr>
        <p:txBody>
          <a:bodyPr>
            <a:normAutofit fontScale="90000"/>
          </a:bodyPr>
          <a:lstStyle/>
          <a:p>
            <a:pPr lvl="0" algn="ctr" fontAlgn="base" latinLnBrk="1">
              <a:spcAft>
                <a:spcPct val="0"/>
              </a:spcAft>
              <a:defRPr/>
            </a:pPr>
            <a:r>
              <a:rPr lang="en-US"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en-US"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Класс </a:t>
            </a:r>
            <a:r>
              <a:rPr lang="ru-RU" altLang="ru-RU" sz="1800" b="1" dirty="0">
                <a:solidFill>
                  <a:schemeClr val="tx1"/>
                </a:solidFill>
                <a:latin typeface="Times New Roman" panose="02020603050405020304" pitchFamily="18" charset="0"/>
                <a:ea typeface="+mn-ea"/>
                <a:cs typeface="Times New Roman" panose="02020603050405020304" pitchFamily="18" charset="0"/>
              </a:rPr>
              <a:t>1. Некоторые инфекционные и паразитарные болезни. </a:t>
            </a:r>
            <a:br>
              <a:rPr lang="ru-RU" altLang="ru-RU" sz="18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ea typeface="+mn-ea"/>
                <a:cs typeface="Times New Roman" panose="02020603050405020304" pitchFamily="18" charset="0"/>
              </a:rPr>
              <a:t>А00-И99</a:t>
            </a:r>
            <a:br>
              <a:rPr lang="ru-RU" altLang="ru-RU" sz="1800" b="1" dirty="0">
                <a:solidFill>
                  <a:schemeClr val="tx1"/>
                </a:solidFill>
                <a:latin typeface="Times New Roman" panose="02020603050405020304" pitchFamily="18" charset="0"/>
                <a:ea typeface="+mn-ea"/>
                <a:cs typeface="Times New Roman" panose="02020603050405020304" pitchFamily="18" charset="0"/>
              </a:rPr>
            </a:br>
            <a:r>
              <a:rPr lang="ru-RU" altLang="ru-RU" sz="1200" b="1" dirty="0">
                <a:solidFill>
                  <a:schemeClr val="tx1"/>
                </a:solidFill>
                <a:latin typeface="Times New Roman" panose="02020603050405020304" pitchFamily="18" charset="0"/>
                <a:ea typeface="+mn-ea"/>
                <a:cs typeface="Times New Roman" panose="02020603050405020304" pitchFamily="18" charset="0"/>
              </a:rPr>
              <a:t/>
            </a:r>
            <a:br>
              <a:rPr lang="ru-RU" altLang="ru-RU" sz="12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ea typeface="+mn-ea"/>
                <a:cs typeface="Times New Roman" panose="02020603050405020304" pitchFamily="18" charset="0"/>
              </a:rPr>
              <a:t>Класс 2. Новообразования. </a:t>
            </a:r>
            <a:r>
              <a:rPr lang="en-US" altLang="ru-RU" sz="1800" b="1" dirty="0">
                <a:solidFill>
                  <a:schemeClr val="tx1"/>
                </a:solidFill>
                <a:latin typeface="Times New Roman" panose="02020603050405020304" pitchFamily="18" charset="0"/>
                <a:ea typeface="+mn-ea"/>
                <a:cs typeface="Times New Roman" panose="02020603050405020304" pitchFamily="18" charset="0"/>
              </a:rPr>
              <a:t>C00-D48</a:t>
            </a:r>
            <a:r>
              <a:rPr lang="ru-RU" altLang="ru-RU" sz="1800" b="1" dirty="0">
                <a:solidFill>
                  <a:schemeClr val="tx1"/>
                </a:solidFill>
                <a:latin typeface="Times New Roman" panose="02020603050405020304" pitchFamily="18" charset="0"/>
                <a:ea typeface="+mn-ea"/>
                <a:cs typeface="Times New Roman" panose="02020603050405020304" pitchFamily="18" charset="0"/>
              </a:rPr>
              <a:t/>
            </a:r>
            <a:br>
              <a:rPr lang="ru-RU" altLang="ru-RU" sz="1800" b="1" dirty="0">
                <a:solidFill>
                  <a:schemeClr val="tx1"/>
                </a:solidFill>
                <a:latin typeface="Times New Roman" panose="02020603050405020304" pitchFamily="18" charset="0"/>
                <a:ea typeface="+mn-ea"/>
                <a:cs typeface="Times New Roman" panose="02020603050405020304" pitchFamily="18" charset="0"/>
              </a:rPr>
            </a:br>
            <a:r>
              <a:rPr lang="ru-RU" altLang="ru-RU" sz="1200" b="1" dirty="0">
                <a:solidFill>
                  <a:schemeClr val="tx1"/>
                </a:solidFill>
                <a:latin typeface="Times New Roman" panose="02020603050405020304" pitchFamily="18" charset="0"/>
                <a:ea typeface="+mn-ea"/>
                <a:cs typeface="Times New Roman" panose="02020603050405020304" pitchFamily="18" charset="0"/>
              </a:rPr>
              <a:t/>
            </a:r>
            <a:br>
              <a:rPr lang="ru-RU" altLang="ru-RU" sz="12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ea typeface="+mn-ea"/>
                <a:cs typeface="Times New Roman" panose="02020603050405020304" pitchFamily="18" charset="0"/>
              </a:rPr>
              <a:t>Класс 3. Болезни крови, кроветворных органов и отдельные </a:t>
            </a:r>
            <a:br>
              <a:rPr lang="ru-RU" altLang="ru-RU" sz="18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ea typeface="+mn-ea"/>
                <a:cs typeface="Times New Roman" panose="02020603050405020304" pitchFamily="18" charset="0"/>
              </a:rPr>
              <a:t>нарушения, вовлекающие иммунный механизм. </a:t>
            </a:r>
            <a:r>
              <a:rPr lang="en-US" altLang="ru-RU" sz="1800" b="1" dirty="0">
                <a:solidFill>
                  <a:schemeClr val="tx1"/>
                </a:solidFill>
                <a:latin typeface="Times New Roman" panose="02020603050405020304" pitchFamily="18" charset="0"/>
                <a:ea typeface="+mn-ea"/>
                <a:cs typeface="Times New Roman" panose="02020603050405020304" pitchFamily="18" charset="0"/>
              </a:rPr>
              <a:t>D50-D8</a:t>
            </a:r>
            <a:r>
              <a:rPr lang="ru-RU" altLang="ru-RU" sz="1800" b="1" dirty="0">
                <a:solidFill>
                  <a:schemeClr val="tx1"/>
                </a:solidFill>
                <a:latin typeface="Times New Roman" panose="02020603050405020304" pitchFamily="18" charset="0"/>
                <a:ea typeface="+mn-ea"/>
                <a:cs typeface="Times New Roman" panose="02020603050405020304" pitchFamily="18" charset="0"/>
              </a:rPr>
              <a:t>9</a:t>
            </a:r>
            <a:r>
              <a:rPr lang="ru-RU" altLang="ru-RU" sz="2800" b="1" dirty="0">
                <a:solidFill>
                  <a:schemeClr val="tx1"/>
                </a:solidFill>
                <a:latin typeface="Times New Roman" panose="02020603050405020304" pitchFamily="18" charset="0"/>
                <a:ea typeface="+mn-ea"/>
                <a:cs typeface="Times New Roman" panose="02020603050405020304" pitchFamily="18" charset="0"/>
              </a:rPr>
              <a:t/>
            </a:r>
            <a:br>
              <a:rPr lang="ru-RU" altLang="ru-RU" sz="2800" b="1" dirty="0">
                <a:solidFill>
                  <a:schemeClr val="tx1"/>
                </a:solidFill>
                <a:latin typeface="Times New Roman" panose="02020603050405020304" pitchFamily="18" charset="0"/>
                <a:ea typeface="+mn-ea"/>
                <a:cs typeface="Times New Roman" panose="02020603050405020304" pitchFamily="18" charset="0"/>
              </a:rPr>
            </a:br>
            <a:r>
              <a:rPr lang="ru-RU" altLang="ru-RU" sz="1200" b="1" dirty="0">
                <a:solidFill>
                  <a:schemeClr val="tx1"/>
                </a:solidFill>
                <a:latin typeface="Times New Roman" panose="02020603050405020304" pitchFamily="18" charset="0"/>
                <a:ea typeface="+mn-ea"/>
                <a:cs typeface="Times New Roman" panose="02020603050405020304" pitchFamily="18" charset="0"/>
              </a:rPr>
              <a:t/>
            </a:r>
            <a:br>
              <a:rPr lang="ru-RU" altLang="ru-RU" sz="12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ea typeface="+mn-ea"/>
                <a:cs typeface="Times New Roman" panose="02020603050405020304" pitchFamily="18" charset="0"/>
              </a:rPr>
              <a:t>Строка 4.2 включает в себя коды D65-D69 и включает в себя тромбоцитопении,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тромбоцитопатии</a:t>
            </a:r>
            <a:r>
              <a:rPr lang="ru-RU" altLang="ru-RU" sz="1800" b="1" dirty="0">
                <a:solidFill>
                  <a:schemeClr val="tx1"/>
                </a:solidFill>
                <a:latin typeface="Times New Roman" panose="02020603050405020304" pitchFamily="18" charset="0"/>
                <a:ea typeface="+mn-ea"/>
                <a:cs typeface="Times New Roman" panose="02020603050405020304" pitchFamily="18" charset="0"/>
              </a:rPr>
              <a:t>, аллергический васкулит (код D69.X).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en-US"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cs typeface="Times New Roman" panose="02020603050405020304" pitchFamily="18" charset="0"/>
              </a:rPr>
              <a:t>Класс 4. Болезни эндокринной системы, расстройства питания и нарушения обмена </a:t>
            </a:r>
            <a:r>
              <a:rPr lang="en-US" altLang="ru-RU" sz="1800" b="1" dirty="0" smtClean="0">
                <a:solidFill>
                  <a:schemeClr val="tx1"/>
                </a:solidFill>
                <a:latin typeface="Times New Roman" panose="02020603050405020304" pitchFamily="18" charset="0"/>
                <a:cs typeface="Times New Roman" panose="02020603050405020304" pitchFamily="18" charset="0"/>
              </a:rPr>
              <a:t/>
            </a:r>
            <a:br>
              <a:rPr lang="en-US"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веществ</a:t>
            </a:r>
            <a:r>
              <a:rPr lang="ru-RU" altLang="ru-RU" sz="1800" b="1" dirty="0">
                <a:solidFill>
                  <a:schemeClr val="tx1"/>
                </a:solidFill>
                <a:latin typeface="Times New Roman" panose="02020603050405020304" pitchFamily="18" charset="0"/>
                <a:cs typeface="Times New Roman" panose="02020603050405020304" pitchFamily="18" charset="0"/>
              </a:rPr>
              <a:t>. </a:t>
            </a:r>
            <a:r>
              <a:rPr lang="ru-RU" altLang="ru-RU" sz="1800" b="1" dirty="0" smtClean="0">
                <a:solidFill>
                  <a:schemeClr val="tx1"/>
                </a:solidFill>
                <a:latin typeface="Times New Roman" panose="02020603050405020304" pitchFamily="18" charset="0"/>
                <a:cs typeface="Times New Roman" panose="02020603050405020304" pitchFamily="18" charset="0"/>
              </a:rPr>
              <a:t>Е00-Е90</a:t>
            </a:r>
            <a:r>
              <a:rPr lang="ru-RU" altLang="ru-RU" sz="1800" b="1" dirty="0">
                <a:solidFill>
                  <a:schemeClr val="tx1"/>
                </a:solidFill>
                <a:latin typeface="Times New Roman" panose="02020603050405020304" pitchFamily="18" charset="0"/>
                <a:cs typeface="Times New Roman" panose="02020603050405020304" pitchFamily="18" charset="0"/>
              </a:rPr>
              <a:t/>
            </a:r>
            <a:br>
              <a:rPr lang="ru-RU" altLang="ru-RU" sz="1800" b="1" dirty="0">
                <a:solidFill>
                  <a:schemeClr val="tx1"/>
                </a:solidFill>
                <a:latin typeface="Times New Roman" panose="02020603050405020304" pitchFamily="18" charset="0"/>
                <a:cs typeface="Times New Roman" panose="02020603050405020304" pitchFamily="18" charset="0"/>
              </a:rPr>
            </a:br>
            <a:r>
              <a:rPr lang="ru-RU" altLang="ru-RU" sz="1800" b="1" dirty="0">
                <a:solidFill>
                  <a:schemeClr val="tx1"/>
                </a:solidFill>
                <a:latin typeface="Times New Roman" panose="02020603050405020304" pitchFamily="18" charset="0"/>
                <a:cs typeface="Times New Roman" panose="02020603050405020304" pitchFamily="18" charset="0"/>
              </a:rPr>
              <a:t/>
            </a:r>
            <a:br>
              <a:rPr lang="ru-RU" altLang="ru-RU" sz="1800" b="1" dirty="0">
                <a:solidFill>
                  <a:schemeClr val="tx1"/>
                </a:solidFill>
                <a:latin typeface="Times New Roman" panose="02020603050405020304" pitchFamily="18" charset="0"/>
                <a:cs typeface="Times New Roman" panose="02020603050405020304" pitchFamily="18" charset="0"/>
              </a:rPr>
            </a:br>
            <a:r>
              <a:rPr lang="ru-RU" altLang="ru-RU" sz="1800" b="1" dirty="0">
                <a:solidFill>
                  <a:schemeClr val="tx1"/>
                </a:solidFill>
                <a:latin typeface="Times New Roman" panose="02020603050405020304" pitchFamily="18" charset="0"/>
                <a:cs typeface="Times New Roman" panose="02020603050405020304" pitchFamily="18" charset="0"/>
              </a:rPr>
              <a:t/>
            </a:r>
            <a:br>
              <a:rPr lang="ru-RU" altLang="ru-RU" sz="1800" b="1" dirty="0">
                <a:solidFill>
                  <a:schemeClr val="tx1"/>
                </a:solidFill>
                <a:latin typeface="Times New Roman" panose="02020603050405020304" pitchFamily="18" charset="0"/>
                <a:cs typeface="Times New Roman" panose="02020603050405020304" pitchFamily="18" charset="0"/>
              </a:rPr>
            </a:br>
            <a:r>
              <a:rPr lang="ru-RU" altLang="ru-RU" sz="1800" b="1" dirty="0">
                <a:solidFill>
                  <a:schemeClr val="tx1"/>
                </a:solidFill>
                <a:latin typeface="Times New Roman" panose="02020603050405020304" pitchFamily="18" charset="0"/>
                <a:cs typeface="Times New Roman" panose="02020603050405020304" pitchFamily="18" charset="0"/>
              </a:rPr>
              <a:t>       </a:t>
            </a:r>
            <a:r>
              <a:rPr lang="ru-RU" altLang="ru-RU" sz="1800" b="1" u="sng" dirty="0">
                <a:solidFill>
                  <a:schemeClr val="tx1"/>
                </a:solidFill>
                <a:latin typeface="Times New Roman" panose="02020603050405020304" pitchFamily="18" charset="0"/>
                <a:cs typeface="Times New Roman" panose="02020603050405020304" pitchFamily="18" charset="0"/>
              </a:rPr>
              <a:t>Гиперплазия щитовидной железы </a:t>
            </a:r>
            <a:r>
              <a:rPr lang="ru-RU" altLang="ru-RU" sz="1800" b="1" dirty="0">
                <a:solidFill>
                  <a:schemeClr val="tx1"/>
                </a:solidFill>
                <a:latin typeface="Times New Roman" panose="02020603050405020304" pitchFamily="18" charset="0"/>
                <a:cs typeface="Times New Roman" panose="02020603050405020304" pitchFamily="18" charset="0"/>
              </a:rPr>
              <a:t>шифруется кодом – E04.0. Отставание в </a:t>
            </a:r>
            <a:r>
              <a:rPr lang="ru-RU" altLang="ru-RU" sz="1800" b="1" dirty="0" smtClean="0">
                <a:solidFill>
                  <a:schemeClr val="tx1"/>
                </a:solidFill>
                <a:latin typeface="Times New Roman" panose="02020603050405020304" pitchFamily="18" charset="0"/>
                <a:cs typeface="Times New Roman" panose="02020603050405020304" pitchFamily="18" charset="0"/>
              </a:rPr>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физическом </a:t>
            </a:r>
            <a:r>
              <a:rPr lang="ru-RU" altLang="ru-RU" sz="1800" b="1" dirty="0">
                <a:solidFill>
                  <a:schemeClr val="tx1"/>
                </a:solidFill>
                <a:latin typeface="Times New Roman" panose="02020603050405020304" pitchFamily="18" charset="0"/>
                <a:cs typeface="Times New Roman" panose="02020603050405020304" pitchFamily="18" charset="0"/>
              </a:rPr>
              <a:t>развитии кодируют по эндокринной патологии–E45.</a:t>
            </a:r>
            <a:br>
              <a:rPr lang="ru-RU" altLang="ru-RU" sz="1800" b="1" dirty="0">
                <a:solidFill>
                  <a:schemeClr val="tx1"/>
                </a:solidFill>
                <a:latin typeface="Times New Roman" panose="02020603050405020304" pitchFamily="18" charset="0"/>
                <a:cs typeface="Times New Roman" panose="02020603050405020304" pitchFamily="18" charset="0"/>
              </a:rPr>
            </a:br>
            <a:r>
              <a:rPr lang="ru-RU" altLang="ru-RU" sz="1800" b="1" dirty="0">
                <a:solidFill>
                  <a:schemeClr val="tx1"/>
                </a:solidFill>
                <a:latin typeface="Times New Roman" panose="02020603050405020304" pitchFamily="18" charset="0"/>
                <a:cs typeface="Times New Roman" panose="02020603050405020304" pitchFamily="18" charset="0"/>
              </a:rPr>
              <a:t>  </a:t>
            </a:r>
            <a:br>
              <a:rPr lang="ru-RU" altLang="ru-RU" sz="1800" b="1" dirty="0">
                <a:solidFill>
                  <a:schemeClr val="tx1"/>
                </a:solidFill>
                <a:latin typeface="Times New Roman" panose="02020603050405020304" pitchFamily="18" charset="0"/>
                <a:cs typeface="Times New Roman" panose="02020603050405020304" pitchFamily="18" charset="0"/>
              </a:rPr>
            </a:br>
            <a:r>
              <a:rPr lang="ru-RU" altLang="ru-RU" sz="1800" b="1" dirty="0">
                <a:solidFill>
                  <a:schemeClr val="tx1"/>
                </a:solidFill>
                <a:latin typeface="Times New Roman" panose="02020603050405020304" pitchFamily="18" charset="0"/>
                <a:cs typeface="Times New Roman" panose="02020603050405020304" pitchFamily="18" charset="0"/>
              </a:rPr>
              <a:t>       Строки 5.4, 5.15 у взрослых и подростков диагноз «Гипофизарный нанизм, </a:t>
            </a:r>
            <a:r>
              <a:rPr lang="ru-RU" altLang="ru-RU" sz="1800" b="1" dirty="0" smtClean="0">
                <a:solidFill>
                  <a:schemeClr val="tx1"/>
                </a:solidFill>
                <a:latin typeface="Times New Roman" panose="02020603050405020304" pitchFamily="18" charset="0"/>
                <a:cs typeface="Times New Roman" panose="02020603050405020304" pitchFamily="18" charset="0"/>
              </a:rPr>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Гипопитуитаризм  </a:t>
            </a:r>
            <a:r>
              <a:rPr lang="ru-RU" altLang="ru-RU" sz="1800" b="1" dirty="0">
                <a:solidFill>
                  <a:schemeClr val="tx1"/>
                </a:solidFill>
                <a:latin typeface="Times New Roman" panose="02020603050405020304" pitchFamily="18" charset="0"/>
                <a:cs typeface="Times New Roman" panose="02020603050405020304" pitchFamily="18" charset="0"/>
              </a:rPr>
              <a:t>юношеский» - всегда учитывается с «-»,  так  как  первично диагноз </a:t>
            </a:r>
            <a:r>
              <a:rPr lang="ru-RU" altLang="ru-RU" sz="1800" b="1" dirty="0" smtClean="0">
                <a:solidFill>
                  <a:schemeClr val="tx1"/>
                </a:solidFill>
                <a:latin typeface="Times New Roman" panose="02020603050405020304" pitchFamily="18" charset="0"/>
                <a:cs typeface="Times New Roman" panose="02020603050405020304" pitchFamily="18" charset="0"/>
              </a:rPr>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устанавливается </a:t>
            </a:r>
            <a:r>
              <a:rPr lang="ru-RU" altLang="ru-RU" sz="1800" b="1" dirty="0">
                <a:solidFill>
                  <a:schemeClr val="tx1"/>
                </a:solidFill>
                <a:latin typeface="Times New Roman" panose="02020603050405020304" pitchFamily="18" charset="0"/>
                <a:cs typeface="Times New Roman" panose="02020603050405020304" pitchFamily="18" charset="0"/>
              </a:rPr>
              <a:t>еще в детском возрасте (код – Е23.0).   Причины возникновения </a:t>
            </a:r>
            <a:r>
              <a:rPr lang="ru-RU" altLang="ru-RU" sz="1800" b="1" dirty="0" smtClean="0">
                <a:solidFill>
                  <a:schemeClr val="tx1"/>
                </a:solidFill>
                <a:latin typeface="Times New Roman" panose="02020603050405020304" pitchFamily="18" charset="0"/>
                <a:cs typeface="Times New Roman" panose="02020603050405020304" pitchFamily="18" charset="0"/>
              </a:rPr>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нанизма (</a:t>
            </a:r>
            <a:r>
              <a:rPr lang="ru-RU" altLang="ru-RU" sz="1800" b="1" dirty="0">
                <a:solidFill>
                  <a:schemeClr val="tx1"/>
                </a:solidFill>
                <a:latin typeface="Times New Roman" panose="02020603050405020304" pitchFamily="18" charset="0"/>
                <a:cs typeface="Times New Roman" panose="02020603050405020304" pitchFamily="18" charset="0"/>
              </a:rPr>
              <a:t>карликовости)  могут быть различны, соответственно  и  кодировать  его  </a:t>
            </a:r>
            <a:r>
              <a:rPr lang="ru-RU" altLang="ru-RU" sz="1800" b="1" dirty="0" smtClean="0">
                <a:solidFill>
                  <a:schemeClr val="tx1"/>
                </a:solidFill>
                <a:latin typeface="Times New Roman" panose="02020603050405020304" pitchFamily="18" charset="0"/>
                <a:cs typeface="Times New Roman" panose="02020603050405020304" pitchFamily="18" charset="0"/>
              </a:rPr>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нужно  по-разному</a:t>
            </a:r>
            <a:r>
              <a:rPr lang="ru-RU" altLang="ru-RU" sz="1800" b="1" dirty="0">
                <a:solidFill>
                  <a:schemeClr val="tx1"/>
                </a:solidFill>
                <a:latin typeface="Times New Roman" panose="02020603050405020304" pitchFamily="18" charset="0"/>
                <a:cs typeface="Times New Roman" panose="02020603050405020304" pitchFamily="18" charset="0"/>
              </a:rPr>
              <a:t>. Пример:  гипопитуитаризм вызванный </a:t>
            </a:r>
            <a:r>
              <a:rPr lang="ru-RU" altLang="ru-RU" sz="1800" b="1" dirty="0" smtClean="0">
                <a:solidFill>
                  <a:schemeClr val="tx1"/>
                </a:solidFill>
                <a:latin typeface="Times New Roman" panose="02020603050405020304" pitchFamily="18" charset="0"/>
                <a:cs typeface="Times New Roman" panose="02020603050405020304" pitchFamily="18" charset="0"/>
              </a:rPr>
              <a:t>лекарственными  </a:t>
            </a:r>
            <a:r>
              <a:rPr lang="ru-RU" altLang="ru-RU" sz="1800" b="1" dirty="0">
                <a:solidFill>
                  <a:schemeClr val="tx1"/>
                </a:solidFill>
                <a:latin typeface="Times New Roman" panose="02020603050405020304" pitchFamily="18" charset="0"/>
                <a:cs typeface="Times New Roman" panose="02020603050405020304" pitchFamily="18" charset="0"/>
              </a:rPr>
              <a:t>средствами – Е23</a:t>
            </a:r>
            <a:r>
              <a:rPr lang="ru-RU" altLang="ru-RU" sz="1800" b="1" dirty="0" smtClean="0">
                <a:solidFill>
                  <a:schemeClr val="tx1"/>
                </a:solidFill>
                <a:latin typeface="Times New Roman" panose="02020603050405020304" pitchFamily="18" charset="0"/>
                <a:cs typeface="Times New Roman" panose="02020603050405020304" pitchFamily="18" charset="0"/>
              </a:rPr>
              <a:t>.;  гипопитуитаризм</a:t>
            </a:r>
            <a:r>
              <a:rPr lang="ru-RU" altLang="ru-RU" sz="1800" b="1" dirty="0">
                <a:solidFill>
                  <a:schemeClr val="tx1"/>
                </a:solidFill>
                <a:latin typeface="Times New Roman" panose="02020603050405020304" pitchFamily="18" charset="0"/>
                <a:cs typeface="Times New Roman" panose="02020603050405020304" pitchFamily="18" charset="0"/>
              </a:rPr>
              <a:t>,  обусловленный  гипофизэктомией – Е89.3, гипопитуитаризм, </a:t>
            </a:r>
            <a:r>
              <a:rPr lang="ru-RU" altLang="ru-RU" sz="1800" b="1" dirty="0" smtClean="0">
                <a:solidFill>
                  <a:schemeClr val="tx1"/>
                </a:solidFill>
                <a:latin typeface="Times New Roman" panose="02020603050405020304" pitchFamily="18" charset="0"/>
                <a:cs typeface="Times New Roman" panose="02020603050405020304" pitchFamily="18" charset="0"/>
              </a:rPr>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обусловленный </a:t>
            </a:r>
            <a:r>
              <a:rPr lang="ru-RU" altLang="ru-RU" sz="1800" b="1" dirty="0">
                <a:solidFill>
                  <a:schemeClr val="tx1"/>
                </a:solidFill>
                <a:latin typeface="Times New Roman" panose="02020603050405020304" pitchFamily="18" charset="0"/>
                <a:cs typeface="Times New Roman" panose="02020603050405020304" pitchFamily="18" charset="0"/>
              </a:rPr>
              <a:t>гормонально неактивной аденомой гипофиза – Е23.6.</a:t>
            </a:r>
            <a:r>
              <a:rPr lang="ru-RU" altLang="ru-RU" sz="1800" b="1" dirty="0">
                <a:solidFill>
                  <a:srgbClr val="002060"/>
                </a:solidFill>
                <a:latin typeface="Times New Roman" panose="02020603050405020304" pitchFamily="18" charset="0"/>
              </a:rPr>
              <a:t/>
            </a:r>
            <a:br>
              <a:rPr lang="ru-RU" altLang="ru-RU" sz="1800" b="1" dirty="0">
                <a:solidFill>
                  <a:srgbClr val="002060"/>
                </a:solidFill>
                <a:latin typeface="Times New Roman" panose="02020603050405020304" pitchFamily="18" charset="0"/>
              </a:rPr>
            </a:br>
            <a:r>
              <a:rPr lang="ru-RU" altLang="ru-RU" sz="1800" b="1" dirty="0">
                <a:solidFill>
                  <a:srgbClr val="002060"/>
                </a:solidFill>
                <a:latin typeface="Times New Roman" panose="02020603050405020304" pitchFamily="18" charset="0"/>
                <a:ea typeface="+mn-ea"/>
                <a:cs typeface="+mn-cs"/>
              </a:rPr>
              <a:t/>
            </a:r>
            <a:br>
              <a:rPr lang="ru-RU" altLang="ru-RU" sz="1800" b="1" dirty="0">
                <a:solidFill>
                  <a:srgbClr val="002060"/>
                </a:solidFill>
                <a:latin typeface="Times New Roman" panose="02020603050405020304" pitchFamily="18" charset="0"/>
                <a:ea typeface="+mn-ea"/>
                <a:cs typeface="+mn-cs"/>
              </a:rPr>
            </a:br>
            <a:endParaRPr lang="ru-RU" dirty="0"/>
          </a:p>
        </p:txBody>
      </p:sp>
    </p:spTree>
    <p:extLst>
      <p:ext uri="{BB962C8B-B14F-4D97-AF65-F5344CB8AC3E}">
        <p14:creationId xmlns:p14="http://schemas.microsoft.com/office/powerpoint/2010/main" val="607341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937774"/>
            <a:ext cx="8305800" cy="5920226"/>
          </a:xfrm>
        </p:spPr>
        <p:txBody>
          <a:bodyPr>
            <a:normAutofit fontScale="90000"/>
          </a:bodyPr>
          <a:lstStyle/>
          <a:p>
            <a:pPr algn="ctr" fontAlgn="base" latinLnBrk="1">
              <a:spcAft>
                <a:spcPct val="0"/>
              </a:spcAft>
              <a:defRPr/>
            </a:pPr>
            <a:r>
              <a:rPr lang="ru-RU" altLang="ru-RU" sz="1800" b="1" dirty="0">
                <a:solidFill>
                  <a:schemeClr val="tx1"/>
                </a:solidFill>
                <a:latin typeface="Times New Roman" panose="02020603050405020304" pitchFamily="18" charset="0"/>
                <a:ea typeface="+mn-ea"/>
                <a:cs typeface="Times New Roman" panose="02020603050405020304" pitchFamily="18" charset="0"/>
              </a:rPr>
              <a:t>Класс 5. Психические расстройства и расстройства поведения. </a:t>
            </a:r>
            <a:br>
              <a:rPr lang="ru-RU" altLang="ru-RU" sz="1800" b="1" dirty="0">
                <a:solidFill>
                  <a:schemeClr val="tx1"/>
                </a:solidFill>
                <a:latin typeface="Times New Roman" panose="02020603050405020304" pitchFamily="18" charset="0"/>
                <a:ea typeface="+mn-ea"/>
                <a:cs typeface="Times New Roman" panose="02020603050405020304" pitchFamily="18" charset="0"/>
              </a:rPr>
            </a:br>
            <a:r>
              <a:rPr lang="en-US" altLang="ru-RU" sz="1800" b="1" dirty="0">
                <a:solidFill>
                  <a:schemeClr val="tx1"/>
                </a:solidFill>
                <a:latin typeface="Times New Roman" panose="02020603050405020304" pitchFamily="18" charset="0"/>
                <a:ea typeface="+mn-ea"/>
                <a:cs typeface="Times New Roman" panose="02020603050405020304" pitchFamily="18" charset="0"/>
              </a:rPr>
              <a:t>F00-F99</a:t>
            </a:r>
            <a:br>
              <a:rPr lang="en-US" altLang="ru-RU" sz="18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ea typeface="+mn-ea"/>
                <a:cs typeface="Times New Roman" panose="02020603050405020304" pitchFamily="18" charset="0"/>
              </a:rPr>
              <a:t/>
            </a:r>
            <a:br>
              <a:rPr lang="ru-RU" altLang="ru-RU" sz="1800" b="1" dirty="0">
                <a:solidFill>
                  <a:schemeClr val="tx1"/>
                </a:solidFill>
                <a:latin typeface="Times New Roman" panose="02020603050405020304" pitchFamily="18" charset="0"/>
                <a:ea typeface="+mn-ea"/>
                <a:cs typeface="Times New Roman" panose="02020603050405020304" pitchFamily="18" charset="0"/>
              </a:rPr>
            </a:br>
            <a:r>
              <a:rPr lang="en-US" altLang="ru-RU" sz="1800" b="1" dirty="0">
                <a:solidFill>
                  <a:schemeClr val="tx1"/>
                </a:solidFill>
                <a:latin typeface="Times New Roman" panose="02020603050405020304" pitchFamily="18" charset="0"/>
                <a:ea typeface="+mn-ea"/>
                <a:cs typeface="Times New Roman" panose="02020603050405020304" pitchFamily="18" charset="0"/>
              </a:rPr>
              <a:t/>
            </a:r>
            <a:br>
              <a:rPr lang="en-US" altLang="ru-RU" sz="18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rgbClr val="FF0000"/>
                </a:solidFill>
                <a:latin typeface="Times New Roman" panose="02020603050405020304" pitchFamily="18" charset="0"/>
                <a:ea typeface="+mn-ea"/>
                <a:cs typeface="Times New Roman" panose="02020603050405020304" pitchFamily="18" charset="0"/>
              </a:rPr>
              <a:t>графы 4, 9, 15 формы 12 равны соответствующим графам и строкам форм 10, 11, 36, 37</a:t>
            </a:r>
            <a:r>
              <a:rPr lang="ru-RU" altLang="ru-RU" sz="1800" b="1" dirty="0">
                <a:solidFill>
                  <a:schemeClr val="tx1"/>
                </a:solidFill>
                <a:latin typeface="Times New Roman" panose="02020603050405020304" pitchFamily="18" charset="0"/>
                <a:ea typeface="+mn-ea"/>
                <a:cs typeface="Times New Roman" panose="02020603050405020304" pitchFamily="18" charset="0"/>
              </a:rPr>
              <a:t> (за минусом диагнозов со*)  и  с обязательным движением диспансерной группы</a:t>
            </a:r>
            <a:br>
              <a:rPr lang="ru-RU" altLang="ru-RU" sz="18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ea typeface="+mn-ea"/>
                <a:cs typeface="Times New Roman" panose="02020603050405020304" pitchFamily="18" charset="0"/>
              </a:rPr>
              <a:t/>
            </a:r>
            <a:br>
              <a:rPr lang="ru-RU" altLang="ru-RU" sz="1800" b="1" dirty="0">
                <a:solidFill>
                  <a:schemeClr val="tx1"/>
                </a:solidFill>
                <a:latin typeface="Times New Roman" panose="02020603050405020304" pitchFamily="18" charset="0"/>
                <a:ea typeface="+mn-ea"/>
                <a:cs typeface="Times New Roman" panose="02020603050405020304" pitchFamily="18" charset="0"/>
              </a:rPr>
            </a:br>
            <a:r>
              <a:rPr lang="ru-RU" altLang="ru-RU" sz="1800" b="1" dirty="0">
                <a:solidFill>
                  <a:schemeClr val="tx1"/>
                </a:solidFill>
                <a:latin typeface="Times New Roman" panose="02020603050405020304" pitchFamily="18" charset="0"/>
                <a:ea typeface="+mn-ea"/>
                <a:cs typeface="Times New Roman" panose="02020603050405020304" pitchFamily="18" charset="0"/>
              </a:rPr>
              <a:t>графа 8 – графа 14 = графа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15</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dirty="0" smtClean="0">
                <a:solidFill>
                  <a:schemeClr val="tx1"/>
                </a:solidFill>
                <a:latin typeface="Times New Roman" panose="02020603050405020304" pitchFamily="18" charset="0"/>
                <a:cs typeface="Times New Roman" panose="02020603050405020304" pitchFamily="18" charset="0"/>
              </a:rPr>
              <a:t> </a:t>
            </a:r>
            <a:r>
              <a:rPr lang="ru-RU" altLang="ru-RU" sz="1800" b="1" dirty="0" smtClean="0">
                <a:solidFill>
                  <a:schemeClr val="tx1"/>
                </a:solidFill>
                <a:latin typeface="Times New Roman" panose="02020603050405020304" pitchFamily="18" charset="0"/>
                <a:cs typeface="Times New Roman" panose="02020603050405020304" pitchFamily="18" charset="0"/>
              </a:rPr>
              <a:t>F00*  Деменция  при болезни Альцгеймера (G30.-+)</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 F02* Деменция при других болезнях, классифицированных в других  рубриках</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en-US" altLang="ru-RU" sz="1800" b="1" dirty="0" smtClean="0">
                <a:solidFill>
                  <a:schemeClr val="tx1"/>
                </a:solidFill>
                <a:latin typeface="Times New Roman" panose="02020603050405020304" pitchFamily="18" charset="0"/>
                <a:cs typeface="Times New Roman" panose="02020603050405020304" pitchFamily="18" charset="0"/>
              </a:rPr>
              <a:t> G30</a:t>
            </a:r>
            <a:r>
              <a:rPr lang="ru-RU" altLang="ru-RU" sz="1800" b="1" dirty="0" smtClean="0">
                <a:solidFill>
                  <a:schemeClr val="tx1"/>
                </a:solidFill>
                <a:latin typeface="Times New Roman" panose="02020603050405020304" pitchFamily="18" charset="0"/>
                <a:cs typeface="Times New Roman" panose="02020603050405020304" pitchFamily="18" charset="0"/>
              </a:rPr>
              <a:t> Болезнь Альцгеймера</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en-US" altLang="ru-RU" sz="1800" b="1" dirty="0" smtClean="0">
                <a:solidFill>
                  <a:schemeClr val="tx1"/>
                </a:solidFill>
                <a:latin typeface="Times New Roman" panose="02020603050405020304" pitchFamily="18" charset="0"/>
                <a:cs typeface="Times New Roman" panose="02020603050405020304" pitchFamily="18" charset="0"/>
              </a:rPr>
              <a:t> G30.1</a:t>
            </a:r>
            <a:r>
              <a:rPr lang="ru-RU" altLang="ru-RU" sz="1800" b="1" dirty="0" smtClean="0">
                <a:solidFill>
                  <a:schemeClr val="tx1"/>
                </a:solidFill>
                <a:latin typeface="Times New Roman" panose="02020603050405020304" pitchFamily="18" charset="0"/>
                <a:cs typeface="Times New Roman" panose="02020603050405020304" pitchFamily="18" charset="0"/>
              </a:rPr>
              <a:t> Поздняя болезнь Альцгеймера</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 G30.8 Другие формы болезни Альцгеймера</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en-US" altLang="ru-RU" sz="1800" b="1" dirty="0" smtClean="0">
                <a:solidFill>
                  <a:schemeClr val="tx1"/>
                </a:solidFill>
                <a:latin typeface="Times New Roman" panose="02020603050405020304" pitchFamily="18" charset="0"/>
                <a:cs typeface="Times New Roman" panose="02020603050405020304" pitchFamily="18" charset="0"/>
              </a:rPr>
              <a:t> G30.9</a:t>
            </a:r>
            <a:r>
              <a:rPr lang="ru-RU" altLang="ru-RU" sz="1800" b="1" dirty="0" smtClean="0">
                <a:solidFill>
                  <a:schemeClr val="tx1"/>
                </a:solidFill>
                <a:latin typeface="Times New Roman" panose="02020603050405020304" pitchFamily="18" charset="0"/>
                <a:cs typeface="Times New Roman" panose="02020603050405020304" pitchFamily="18" charset="0"/>
              </a:rPr>
              <a:t> Болезнь Альцгеймера неуточненная</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en-US" altLang="ru-RU" sz="1800" b="1" dirty="0" smtClean="0">
                <a:solidFill>
                  <a:schemeClr val="tx1"/>
                </a:solidFill>
                <a:latin typeface="Times New Roman" panose="02020603050405020304" pitchFamily="18" charset="0"/>
                <a:cs typeface="Times New Roman" panose="02020603050405020304" pitchFamily="18" charset="0"/>
              </a:rPr>
              <a:t> G20</a:t>
            </a:r>
            <a:r>
              <a:rPr lang="ru-RU" altLang="ru-RU" sz="1800" b="1" dirty="0" smtClean="0">
                <a:solidFill>
                  <a:schemeClr val="tx1"/>
                </a:solidFill>
                <a:latin typeface="Times New Roman" panose="02020603050405020304" pitchFamily="18" charset="0"/>
                <a:cs typeface="Times New Roman" panose="02020603050405020304" pitchFamily="18" charset="0"/>
              </a:rPr>
              <a:t> Болезнь Паркинсона</a:t>
            </a:r>
            <a:r>
              <a:rPr lang="ru-RU" altLang="ru-RU" sz="1800" b="1" dirty="0" smtClean="0">
                <a:solidFill>
                  <a:srgbClr val="002060"/>
                </a:solidFill>
                <a:latin typeface="Times New Roman" panose="02020603050405020304" pitchFamily="18" charset="0"/>
                <a:cs typeface="Times New Roman" panose="02020603050405020304" pitchFamily="18" charset="0"/>
              </a:rPr>
              <a:t/>
            </a:r>
            <a:br>
              <a:rPr lang="ru-RU" altLang="ru-RU" sz="1800" b="1" dirty="0" smtClean="0">
                <a:solidFill>
                  <a:srgbClr val="002060"/>
                </a:solidFill>
                <a:latin typeface="Times New Roman" panose="02020603050405020304" pitchFamily="18" charset="0"/>
                <a:cs typeface="Times New Roman" panose="02020603050405020304" pitchFamily="18" charset="0"/>
              </a:rPr>
            </a:br>
            <a:r>
              <a:rPr lang="ru-RU" altLang="ru-RU" sz="1800" b="1" dirty="0" smtClean="0">
                <a:solidFill>
                  <a:srgbClr val="002060"/>
                </a:solidFill>
                <a:latin typeface="Times New Roman" panose="02020603050405020304" pitchFamily="18" charset="0"/>
                <a:cs typeface="Times New Roman" panose="02020603050405020304" pitchFamily="18" charset="0"/>
              </a:rPr>
              <a:t/>
            </a:r>
            <a:br>
              <a:rPr lang="ru-RU" altLang="ru-RU" sz="1800" b="1" dirty="0" smtClean="0">
                <a:solidFill>
                  <a:srgbClr val="002060"/>
                </a:solidFill>
                <a:latin typeface="Times New Roman" panose="02020603050405020304" pitchFamily="18" charset="0"/>
                <a:cs typeface="Times New Roman" panose="02020603050405020304" pitchFamily="18" charset="0"/>
              </a:rPr>
            </a:br>
            <a:r>
              <a:rPr lang="ru-RU" altLang="ru-RU" sz="2400" b="1" dirty="0" smtClean="0">
                <a:solidFill>
                  <a:srgbClr val="C00000"/>
                </a:solidFill>
                <a:latin typeface="Times New Roman" panose="02020603050405020304" pitchFamily="18" charset="0"/>
                <a:cs typeface="Times New Roman" panose="02020603050405020304" pitchFamily="18" charset="0"/>
              </a:rPr>
              <a:t>Неврологические заболевания показываются по </a:t>
            </a:r>
            <a:br>
              <a:rPr lang="ru-RU" altLang="ru-RU" sz="2400" b="1" dirty="0" smtClean="0">
                <a:solidFill>
                  <a:srgbClr val="C00000"/>
                </a:solidFill>
                <a:latin typeface="Times New Roman" panose="02020603050405020304" pitchFamily="18" charset="0"/>
                <a:cs typeface="Times New Roman" panose="02020603050405020304" pitchFamily="18" charset="0"/>
              </a:rPr>
            </a:br>
            <a:r>
              <a:rPr lang="ru-RU" altLang="ru-RU" sz="2400" b="1" dirty="0" smtClean="0">
                <a:solidFill>
                  <a:srgbClr val="C00000"/>
                </a:solidFill>
                <a:latin typeface="Times New Roman" panose="02020603050405020304" pitchFamily="18" charset="0"/>
                <a:cs typeface="Times New Roman" panose="02020603050405020304" pitchFamily="18" charset="0"/>
              </a:rPr>
              <a:t>строчке 7.0, по строке 6.0 не показываются</a:t>
            </a:r>
            <a:r>
              <a:rPr lang="ru-RU" altLang="ru-RU" sz="2400" b="1" dirty="0" smtClean="0">
                <a:solidFill>
                  <a:srgbClr val="C00000"/>
                </a:solidFill>
                <a:latin typeface="Times New Roman" panose="02020603050405020304" pitchFamily="18" charset="0"/>
              </a:rPr>
              <a:t/>
            </a:r>
            <a:br>
              <a:rPr lang="ru-RU" altLang="ru-RU" sz="2400" b="1" dirty="0" smtClean="0">
                <a:solidFill>
                  <a:srgbClr val="C00000"/>
                </a:solidFill>
                <a:latin typeface="Times New Roman" panose="02020603050405020304" pitchFamily="18" charset="0"/>
              </a:rPr>
            </a:br>
            <a:r>
              <a:rPr lang="ru-RU" altLang="ru-RU" sz="2400" b="1" dirty="0" smtClean="0">
                <a:solidFill>
                  <a:srgbClr val="002060"/>
                </a:solidFill>
                <a:latin typeface="Times New Roman" panose="02020603050405020304" pitchFamily="18" charset="0"/>
                <a:cs typeface="Times New Roman" panose="02020603050405020304" pitchFamily="18" charset="0"/>
              </a:rPr>
              <a:t/>
            </a:r>
            <a:br>
              <a:rPr lang="ru-RU" altLang="ru-RU" sz="2400" b="1" dirty="0" smtClean="0">
                <a:solidFill>
                  <a:srgbClr val="002060"/>
                </a:solidFill>
                <a:latin typeface="Times New Roman" panose="02020603050405020304" pitchFamily="18" charset="0"/>
                <a:cs typeface="Times New Roman" panose="02020603050405020304" pitchFamily="18" charset="0"/>
              </a:rPr>
            </a:br>
            <a:r>
              <a:rPr lang="ru-RU" altLang="ru-RU" sz="1800" b="1" dirty="0">
                <a:solidFill>
                  <a:srgbClr val="002060"/>
                </a:solidFill>
                <a:latin typeface="Times New Roman" panose="02020603050405020304" pitchFamily="18" charset="0"/>
                <a:ea typeface="+mn-ea"/>
                <a:cs typeface="Times New Roman" panose="02020603050405020304" pitchFamily="18" charset="0"/>
              </a:rPr>
              <a:t/>
            </a:r>
            <a:br>
              <a:rPr lang="ru-RU" altLang="ru-RU" sz="1800" b="1" dirty="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extLst>
      <p:ext uri="{BB962C8B-B14F-4D97-AF65-F5344CB8AC3E}">
        <p14:creationId xmlns:p14="http://schemas.microsoft.com/office/powerpoint/2010/main" val="738408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643050"/>
            <a:ext cx="8401080" cy="3439292"/>
          </a:xfrm>
        </p:spPr>
        <p:txBody>
          <a:bodyPr>
            <a:normAutofit/>
          </a:bodyPr>
          <a:lstStyle/>
          <a:p>
            <a:pPr lvl="0" fontAlgn="base" latinLnBrk="1">
              <a:spcAft>
                <a:spcPct val="0"/>
              </a:spcAft>
              <a:defRPr/>
            </a:pP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Строка 7.0.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Вегетативные  расстройства</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которые проявляются в нарушении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регуляции сердечнососудистой, дыхательной и др. систем организма, могут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быть синдромом таких заболеваний,  как: гипертоническая болезнь,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хроническая  ишемическая  болезнь сердца, эндокринные нарушения и т.д.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В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этом случае</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учету подлежит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основное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заболевание. Расстройства</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вегетативной нервной системы кодируются G90.8,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соматоформная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дисфункция вегетативной нервной системы F45.3 (диагноз ставит психиатр). </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        </a:t>
            </a:r>
            <a:r>
              <a:rPr lang="en-US" altLang="ru-RU" sz="1800" b="1" dirty="0" smtClean="0">
                <a:solidFill>
                  <a:srgbClr val="FF0000"/>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Строки 7.6 и 7.9 всегда</a:t>
            </a:r>
            <a:r>
              <a:rPr lang="en-US" altLang="ru-RU" sz="1800" b="1" dirty="0" smtClean="0">
                <a:solidFill>
                  <a:srgbClr val="FF0000"/>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 больше </a:t>
            </a:r>
            <a:r>
              <a:rPr lang="en-US" altLang="ru-RU" sz="1800" b="1" dirty="0" smtClean="0">
                <a:solidFill>
                  <a:srgbClr val="FF0000"/>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суммы подстрочников</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У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взрослых</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в строку 7.9 должны быть включены последствия травм, ОНМК в виде парезов,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параличей</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(письмо МЗиСР РФ от 26 апреля 2011 г. №14-9/10/2-4150).</a:t>
            </a:r>
            <a:endParaRPr lang="ru-RU"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329642" cy="5725308"/>
          </a:xfrm>
        </p:spPr>
        <p:txBody>
          <a:bodyPr>
            <a:normAutofit/>
          </a:bodyPr>
          <a:lstStyle/>
          <a:p>
            <a:pPr lvl="0" fontAlgn="base">
              <a:spcAft>
                <a:spcPct val="0"/>
              </a:spcAft>
              <a:defRPr/>
            </a:pPr>
            <a:r>
              <a:rPr lang="ru-RU" sz="1600" b="1" dirty="0" smtClean="0">
                <a:solidFill>
                  <a:schemeClr val="tx1"/>
                </a:solidFill>
                <a:latin typeface="Times New Roman" panose="02020603050405020304" pitchFamily="18" charset="0"/>
                <a:ea typeface="+mn-ea"/>
                <a:cs typeface="+mn-cs"/>
              </a:rPr>
              <a:t>Преходящие транзиторные церебральные ишемические приступы [атаки] и родственные</a:t>
            </a:r>
            <a:br>
              <a:rPr lang="ru-RU" sz="1600" b="1" dirty="0" smtClean="0">
                <a:solidFill>
                  <a:schemeClr val="tx1"/>
                </a:solidFill>
                <a:latin typeface="Times New Roman" panose="02020603050405020304" pitchFamily="18" charset="0"/>
                <a:ea typeface="+mn-ea"/>
                <a:cs typeface="+mn-cs"/>
              </a:rPr>
            </a:br>
            <a:r>
              <a:rPr lang="ru-RU" sz="1600" b="1" dirty="0" smtClean="0">
                <a:solidFill>
                  <a:schemeClr val="tx1"/>
                </a:solidFill>
                <a:latin typeface="Times New Roman" panose="02020603050405020304" pitchFamily="18" charset="0"/>
                <a:ea typeface="+mn-ea"/>
                <a:cs typeface="+mn-cs"/>
              </a:rPr>
              <a:t>синдромы (ТИА). </a:t>
            </a:r>
            <a:r>
              <a:rPr lang="en-US" sz="1600" b="1" dirty="0" smtClean="0">
                <a:solidFill>
                  <a:schemeClr val="tx1"/>
                </a:solidFill>
                <a:latin typeface="Times New Roman" panose="02020603050405020304" pitchFamily="18" charset="0"/>
                <a:ea typeface="+mn-ea"/>
                <a:cs typeface="+mn-cs"/>
              </a:rPr>
              <a:t>G45</a:t>
            </a:r>
            <a:r>
              <a:rPr lang="ru-RU" sz="1600" b="1" dirty="0" smtClean="0">
                <a:solidFill>
                  <a:schemeClr val="tx1"/>
                </a:solidFill>
                <a:latin typeface="Times New Roman" panose="02020603050405020304" pitchFamily="18" charset="0"/>
                <a:ea typeface="+mn-ea"/>
                <a:cs typeface="+mn-cs"/>
              </a:rPr>
              <a:t/>
            </a:r>
            <a:br>
              <a:rPr lang="ru-RU" sz="1600" b="1" dirty="0" smtClean="0">
                <a:solidFill>
                  <a:schemeClr val="tx1"/>
                </a:solidFill>
                <a:latin typeface="Times New Roman" panose="02020603050405020304" pitchFamily="18" charset="0"/>
                <a:ea typeface="+mn-ea"/>
                <a:cs typeface="+mn-cs"/>
              </a:rPr>
            </a:br>
            <a:r>
              <a:rPr lang="ru-RU" sz="1800" b="1" dirty="0" smtClean="0">
                <a:solidFill>
                  <a:schemeClr val="tx1"/>
                </a:solidFill>
                <a:latin typeface="Times New Roman" pitchFamily="18" charset="0"/>
                <a:ea typeface="+mn-ea"/>
                <a:cs typeface="Times New Roman" pitchFamily="18" charset="0"/>
              </a:rPr>
              <a:t/>
            </a:r>
            <a:br>
              <a:rPr lang="ru-RU" sz="1800" b="1" dirty="0" smtClean="0">
                <a:solidFill>
                  <a:schemeClr val="tx1"/>
                </a:solidFill>
                <a:latin typeface="Times New Roman" pitchFamily="18" charset="0"/>
                <a:ea typeface="+mn-ea"/>
                <a:cs typeface="Times New Roman" pitchFamily="18" charset="0"/>
              </a:rPr>
            </a:br>
            <a:r>
              <a:rPr lang="ru-RU" sz="1400" b="1" dirty="0" smtClean="0">
                <a:solidFill>
                  <a:schemeClr val="tx1"/>
                </a:solidFill>
                <a:latin typeface="Times New Roman" pitchFamily="18" charset="0"/>
                <a:ea typeface="+mn-ea"/>
                <a:cs typeface="Times New Roman" pitchFamily="18" charset="0"/>
              </a:rPr>
              <a:t>Нарушение здоровья, относящееся к группе эпизодические и пароксизмальные расстройства.</a:t>
            </a:r>
            <a:br>
              <a:rPr lang="ru-RU" sz="1400" b="1" dirty="0" smtClean="0">
                <a:solidFill>
                  <a:schemeClr val="tx1"/>
                </a:solidFill>
                <a:latin typeface="Times New Roman" pitchFamily="18" charset="0"/>
                <a:ea typeface="+mn-ea"/>
                <a:cs typeface="Times New Roman" pitchFamily="18" charset="0"/>
              </a:rPr>
            </a:br>
            <a:r>
              <a:rPr lang="ru-RU" sz="1400" b="1" dirty="0" smtClean="0">
                <a:solidFill>
                  <a:schemeClr val="tx1"/>
                </a:solidFill>
                <a:latin typeface="Times New Roman" pitchFamily="18" charset="0"/>
                <a:ea typeface="+mn-ea"/>
                <a:cs typeface="Times New Roman" pitchFamily="18" charset="0"/>
              </a:rPr>
              <a:t>Транзиторные ишемические атаки расцениваются врачами как предупредительный сигнал возникновения острого ишемического инсульта.</a:t>
            </a:r>
            <a:br>
              <a:rPr lang="ru-RU" sz="1400" b="1" dirty="0" smtClean="0">
                <a:solidFill>
                  <a:schemeClr val="tx1"/>
                </a:solidFill>
                <a:latin typeface="Times New Roman" pitchFamily="18" charset="0"/>
                <a:ea typeface="+mn-ea"/>
                <a:cs typeface="Times New Roman" pitchFamily="18" charset="0"/>
              </a:rPr>
            </a:br>
            <a:r>
              <a:rPr lang="ru-RU" sz="1400" b="1" dirty="0" smtClean="0">
                <a:solidFill>
                  <a:schemeClr val="tx1"/>
                </a:solidFill>
                <a:latin typeface="Times New Roman" pitchFamily="18" charset="0"/>
                <a:ea typeface="+mn-ea"/>
                <a:cs typeface="Times New Roman" pitchFamily="18" charset="0"/>
              </a:rPr>
              <a:t/>
            </a:r>
            <a:br>
              <a:rPr lang="ru-RU" sz="1400" b="1" dirty="0" smtClean="0">
                <a:solidFill>
                  <a:schemeClr val="tx1"/>
                </a:solidFill>
                <a:latin typeface="Times New Roman" pitchFamily="18" charset="0"/>
                <a:ea typeface="+mn-ea"/>
                <a:cs typeface="Times New Roman" pitchFamily="18" charset="0"/>
              </a:rPr>
            </a:br>
            <a:r>
              <a:rPr lang="ru-RU" sz="1400" b="1" dirty="0" smtClean="0">
                <a:solidFill>
                  <a:schemeClr val="tx1"/>
                </a:solidFill>
                <a:latin typeface="Times New Roman" pitchFamily="18" charset="0"/>
                <a:ea typeface="+mn-ea"/>
                <a:cs typeface="Times New Roman" pitchFamily="18" charset="0"/>
              </a:rPr>
              <a:t>Этиология. Хотя ТИА часто обусловлены атеросклерозом и эссенциальной артериальной гипертензией, возможны и другие состояния, включая кардиогенную эмболию, расслоение артериальной стенки, фибромиодисплазию, гематологические заболевания, мигрень, судорожные припадки, опухоль и субдуральную гематому.</a:t>
            </a:r>
            <a:br>
              <a:rPr lang="ru-RU" sz="1400" b="1" dirty="0" smtClean="0">
                <a:solidFill>
                  <a:schemeClr val="tx1"/>
                </a:solidFill>
                <a:latin typeface="Times New Roman" pitchFamily="18" charset="0"/>
                <a:ea typeface="+mn-ea"/>
                <a:cs typeface="Times New Roman" pitchFamily="18" charset="0"/>
              </a:rPr>
            </a:br>
            <a:r>
              <a:rPr lang="ru-RU" sz="1400" b="1" dirty="0" smtClean="0">
                <a:solidFill>
                  <a:schemeClr val="tx1"/>
                </a:solidFill>
                <a:latin typeface="Times New Roman" pitchFamily="18" charset="0"/>
                <a:ea typeface="+mn-ea"/>
                <a:cs typeface="Times New Roman" pitchFamily="18" charset="0"/>
              </a:rPr>
              <a:t/>
            </a:r>
            <a:br>
              <a:rPr lang="ru-RU" sz="1400" b="1" dirty="0" smtClean="0">
                <a:solidFill>
                  <a:schemeClr val="tx1"/>
                </a:solidFill>
                <a:latin typeface="Times New Roman" pitchFamily="18" charset="0"/>
                <a:ea typeface="+mn-ea"/>
                <a:cs typeface="Times New Roman" pitchFamily="18" charset="0"/>
              </a:rPr>
            </a:br>
            <a:r>
              <a:rPr lang="ru-RU" sz="1400" b="1" dirty="0" smtClean="0">
                <a:solidFill>
                  <a:schemeClr val="tx1"/>
                </a:solidFill>
                <a:latin typeface="Times New Roman" pitchFamily="18" charset="0"/>
                <a:ea typeface="+mn-ea"/>
                <a:cs typeface="Times New Roman" pitchFamily="18" charset="0"/>
              </a:rPr>
              <a:t>Клиническая картина</a:t>
            </a:r>
            <a:br>
              <a:rPr lang="ru-RU" sz="1400" b="1" dirty="0" smtClean="0">
                <a:solidFill>
                  <a:schemeClr val="tx1"/>
                </a:solidFill>
                <a:latin typeface="Times New Roman" pitchFamily="18" charset="0"/>
                <a:ea typeface="+mn-ea"/>
                <a:cs typeface="Times New Roman" pitchFamily="18" charset="0"/>
              </a:rPr>
            </a:br>
            <a:r>
              <a:rPr lang="ru-RU" sz="1400" b="1" dirty="0" smtClean="0">
                <a:solidFill>
                  <a:schemeClr val="tx1"/>
                </a:solidFill>
                <a:latin typeface="Times New Roman" pitchFamily="18" charset="0"/>
                <a:ea typeface="+mn-ea"/>
                <a:cs typeface="Times New Roman" pitchFamily="18" charset="0"/>
              </a:rPr>
              <a:t>Условно к пароксизмальным расстройствам можно отнести все заболевания нервной системы, проявляющиеся в виде приступов (пароксизмов) – это мигренозные атаки (приступообразные мучительные головные боли, начинающиеся в одной половине головы), и обмороки, возникающие при различных других болезнях, и внезапно развивающиеся головокружения при болезни или синдроме Меньера, и т.н. диэнцефальные кризы или панические атаки (вегетативные приступы, сопровождающиеся повышением артериального давления, учащением пульса, страхом, выраженным беспокойством), и собственно эпилептические приступы, которые могут протекать как с судорогами - так и без них, как с потерей сознания - так и без нее.</a:t>
            </a:r>
            <a:endParaRPr lang="ru-RU"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08720"/>
            <a:ext cx="8229600" cy="1143000"/>
          </a:xfrm>
        </p:spPr>
        <p:txBody>
          <a:bodyPr>
            <a:normAutofit fontScale="90000"/>
          </a:bodyPr>
          <a:lstStyle/>
          <a:p>
            <a:pPr lvl="0" algn="ctr"/>
            <a:r>
              <a:rPr lang="ru-RU" sz="3100" u="sng" kern="0" dirty="0">
                <a:solidFill>
                  <a:schemeClr val="tx1"/>
                </a:solidFill>
                <a:latin typeface="Times New Roman" pitchFamily="18" charset="0"/>
                <a:cs typeface="Times New Roman" pitchFamily="18" charset="0"/>
              </a:rPr>
              <a:t>Форма 12 собирается в двух разрезах:</a:t>
            </a:r>
            <a:r>
              <a:rPr lang="ru-RU" sz="5400" u="sng" kern="0" dirty="0">
                <a:solidFill>
                  <a:srgbClr val="002060"/>
                </a:solidFill>
                <a:latin typeface="Times New Roman" pitchFamily="18" charset="0"/>
                <a:cs typeface="Times New Roman" pitchFamily="18" charset="0"/>
              </a:rPr>
              <a:t/>
            </a:r>
            <a:br>
              <a:rPr lang="ru-RU" sz="5400" u="sng" kern="0" dirty="0">
                <a:solidFill>
                  <a:srgbClr val="002060"/>
                </a:solidFill>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465992" y="2636912"/>
            <a:ext cx="8229600" cy="4389120"/>
          </a:xfrm>
        </p:spPr>
        <p:txBody>
          <a:bodyPr/>
          <a:lstStyle/>
          <a:p>
            <a:pPr marL="0" lvl="0" indent="0" algn="ctr" fontAlgn="base" latinLnBrk="1">
              <a:lnSpc>
                <a:spcPct val="100000"/>
              </a:lnSpc>
              <a:spcBef>
                <a:spcPct val="0"/>
              </a:spcBef>
              <a:spcAft>
                <a:spcPct val="0"/>
              </a:spcAft>
              <a:buNone/>
              <a:defRPr/>
            </a:pPr>
            <a:r>
              <a:rPr lang="ru-RU" sz="2800" dirty="0">
                <a:latin typeface="Times New Roman" pitchFamily="18" charset="0"/>
                <a:cs typeface="Times New Roman" pitchFamily="18" charset="0"/>
              </a:rPr>
              <a:t>00 – заболеваемость всего населения субъекта РФ</a:t>
            </a:r>
          </a:p>
          <a:p>
            <a:pPr marL="0" lvl="0" indent="0" algn="ctr" fontAlgn="base" latinLnBrk="1">
              <a:lnSpc>
                <a:spcPct val="100000"/>
              </a:lnSpc>
              <a:spcBef>
                <a:spcPct val="0"/>
              </a:spcBef>
              <a:spcAft>
                <a:spcPct val="0"/>
              </a:spcAft>
              <a:buNone/>
              <a:defRPr/>
            </a:pPr>
            <a:endParaRPr lang="ru-RU" sz="2800" dirty="0">
              <a:latin typeface="Times New Roman" pitchFamily="18" charset="0"/>
              <a:cs typeface="Times New Roman" pitchFamily="18" charset="0"/>
            </a:endParaRPr>
          </a:p>
          <a:p>
            <a:pPr marL="0" lvl="0" indent="0" algn="ctr" fontAlgn="base" latinLnBrk="1">
              <a:lnSpc>
                <a:spcPct val="100000"/>
              </a:lnSpc>
              <a:spcBef>
                <a:spcPct val="0"/>
              </a:spcBef>
              <a:spcAft>
                <a:spcPct val="0"/>
              </a:spcAft>
              <a:buNone/>
              <a:defRPr/>
            </a:pPr>
            <a:r>
              <a:rPr lang="ru-RU" sz="2800" dirty="0">
                <a:latin typeface="Times New Roman" pitchFamily="18" charset="0"/>
                <a:cs typeface="Times New Roman" pitchFamily="18" charset="0"/>
              </a:rPr>
              <a:t>01 – заболеваемость сельского населения </a:t>
            </a:r>
          </a:p>
          <a:p>
            <a:pPr marL="0" lvl="0" indent="0" algn="ctr" fontAlgn="base" latinLnBrk="1">
              <a:lnSpc>
                <a:spcPct val="100000"/>
              </a:lnSpc>
              <a:spcBef>
                <a:spcPct val="0"/>
              </a:spcBef>
              <a:spcAft>
                <a:spcPct val="0"/>
              </a:spcAft>
              <a:buNone/>
              <a:defRPr/>
            </a:pPr>
            <a:r>
              <a:rPr lang="ru-RU" sz="2800" dirty="0">
                <a:latin typeface="Times New Roman" pitchFamily="18" charset="0"/>
                <a:cs typeface="Times New Roman" pitchFamily="18" charset="0"/>
              </a:rPr>
              <a:t>субъекта РФ</a:t>
            </a:r>
          </a:p>
          <a:p>
            <a:endParaRPr lang="ru-RU" dirty="0"/>
          </a:p>
        </p:txBody>
      </p:sp>
    </p:spTree>
    <p:extLst>
      <p:ext uri="{BB962C8B-B14F-4D97-AF65-F5344CB8AC3E}">
        <p14:creationId xmlns:p14="http://schemas.microsoft.com/office/powerpoint/2010/main" val="5576053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472518" cy="5653870"/>
          </a:xfrm>
        </p:spPr>
        <p:txBody>
          <a:bodyPr>
            <a:normAutofit/>
          </a:bodyPr>
          <a:lstStyle/>
          <a:p>
            <a:pPr lvl="0" fontAlgn="base">
              <a:spcAft>
                <a:spcPct val="0"/>
              </a:spcAft>
              <a:defRPr/>
            </a:pP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Строка 8.0 в графе «диспансерные» показываются: миопия и гиперметропия средней и высокой степени, паралитическое и не аккомадационное</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косоглазие, сложный астигматизм...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Миопия и гиперметропия лёгкой степени, аккомадационный астигматизм, спазм аккомодации и др. показываются только по графам «всего и впервые».</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В строке 8.3 и 8.8 показывать катаракту и глаукому только приобретенные (врожденные соответственно показать по классу Q). Строка 8.12 включает в себя слепоту на один глаз</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Класс 8. Болезни уха и сосцевидного отростка. Н60-Н95</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dirty="0" smtClean="0">
                <a:solidFill>
                  <a:schemeClr val="tx1"/>
                </a:solidFill>
                <a:latin typeface="Times New Roman" panose="02020603050405020304" pitchFamily="18" charset="0"/>
                <a:ea typeface="+mn-ea"/>
                <a:cs typeface="Times New Roman" panose="02020603050405020304" pitchFamily="18" charset="0"/>
              </a:rPr>
            </a:br>
            <a:r>
              <a:rPr lang="ru-RU" altLang="ru-RU" sz="1800"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dirty="0" smtClean="0">
                <a:solidFill>
                  <a:schemeClr val="tx1"/>
                </a:solidFill>
                <a:latin typeface="Times New Roman" panose="02020603050405020304" pitchFamily="18" charset="0"/>
                <a:ea typeface="+mn-ea"/>
                <a:cs typeface="Times New Roman" panose="02020603050405020304" pitchFamily="18" charset="0"/>
              </a:rPr>
            </a:br>
            <a:r>
              <a:rPr lang="ru-RU" altLang="ru-RU" sz="1800"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       Строка 9.4 – включать врожденную глухоту (код H90.X), одностороннюю и смешанную тугоухость. Таким образом, она должна быть больше суммы своих подстрочников. </a:t>
            </a:r>
            <a:br>
              <a:rPr lang="ru-RU" altLang="ru-RU" sz="1800" b="1" dirty="0" smtClean="0">
                <a:solidFill>
                  <a:srgbClr val="FF0000"/>
                </a:solidFill>
                <a:latin typeface="Times New Roman" panose="02020603050405020304" pitchFamily="18" charset="0"/>
                <a:ea typeface="+mn-ea"/>
                <a:cs typeface="Times New Roman" panose="02020603050405020304" pitchFamily="18" charset="0"/>
              </a:rPr>
            </a:br>
            <a:endParaRPr lang="ru-RU"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29642" cy="5868184"/>
          </a:xfrm>
        </p:spPr>
        <p:txBody>
          <a:bodyPr>
            <a:normAutofit/>
          </a:bodyPr>
          <a:lstStyle/>
          <a:p>
            <a:pPr lvl="0" fontAlgn="base">
              <a:spcAft>
                <a:spcPct val="0"/>
              </a:spcAft>
              <a:defRPr/>
            </a:pP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Класс 9. Болезни системы кровообращения.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I00-I99</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dirty="0" smtClean="0">
                <a:solidFill>
                  <a:schemeClr val="tx1"/>
                </a:solidFill>
                <a:latin typeface="Times New Roman" panose="02020603050405020304" pitchFamily="18" charset="0"/>
                <a:ea typeface="+mn-ea"/>
                <a:cs typeface="Times New Roman" panose="02020603050405020304" pitchFamily="18" charset="0"/>
              </a:rPr>
            </a:br>
            <a:r>
              <a:rPr lang="ru-RU" altLang="ru-RU" sz="1800"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Пациенты  с  острой  ревматической лихорадкой наблюдаются в течение 3-х месяцев, поэтому в графе 15 таблиц 1000, 2000, 3000 и 4000 показывают только тех пациентов, которые заболели в четвертом квартале отчетного года.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Графа 4</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таблиц 1000, 2000, 3000 и 4000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должна быть равна графе </a:t>
            </a:r>
            <a:r>
              <a:rPr lang="en-US" altLang="ru-RU" sz="1800" b="1" dirty="0" smtClean="0">
                <a:solidFill>
                  <a:srgbClr val="FF0000"/>
                </a:solidFill>
                <a:latin typeface="Times New Roman" panose="02020603050405020304" pitchFamily="18" charset="0"/>
                <a:ea typeface="+mn-ea"/>
                <a:cs typeface="Times New Roman" panose="02020603050405020304" pitchFamily="18" charset="0"/>
              </a:rPr>
              <a:t>9</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по строке 10.1. Если заболевание перешло в хроническую форму, то пациента по строке 10.1 с учета снимают, а по строке 10.2 берут на учет, как впервые выявленное хроническое заболевание.</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Строка 10.2 (хронические ревматические болезни сердца) Если было обострение заболевания, то учитывается по строке 10.1, а в строку 10.2 не включается (регистрируется с (+)).</a:t>
            </a:r>
            <a:r>
              <a:rPr lang="ru-RU" altLang="ru-RU" sz="1050" b="1" dirty="0" smtClean="0">
                <a:solidFill>
                  <a:schemeClr val="tx1"/>
                </a:solidFill>
                <a:latin typeface="Times New Roman" panose="02020603050405020304" pitchFamily="18" charset="0"/>
                <a:ea typeface="+mn-ea"/>
                <a:cs typeface="+mn-cs"/>
              </a:rPr>
              <a:t/>
            </a:r>
            <a:br>
              <a:rPr lang="ru-RU" altLang="ru-RU" sz="1050" b="1" dirty="0" smtClean="0">
                <a:solidFill>
                  <a:schemeClr val="tx1"/>
                </a:solidFill>
                <a:latin typeface="Times New Roman" panose="02020603050405020304" pitchFamily="18" charset="0"/>
                <a:ea typeface="+mn-ea"/>
                <a:cs typeface="+mn-cs"/>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Вторичные гипертензии не учитываются в форме 12. Статталон не заполняется, а кодируется основное заболевание.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Пример: </a:t>
            </a:r>
            <a:r>
              <a:rPr lang="ru-RU" altLang="ru-RU" sz="1800" b="1" i="1" dirty="0" smtClean="0">
                <a:solidFill>
                  <a:schemeClr val="tx1"/>
                </a:solidFill>
                <a:latin typeface="Times New Roman" panose="02020603050405020304" pitchFamily="18" charset="0"/>
                <a:ea typeface="+mn-ea"/>
                <a:cs typeface="Times New Roman" panose="02020603050405020304" pitchFamily="18" charset="0"/>
              </a:rPr>
              <a:t>церебральный</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i="1" dirty="0" smtClean="0">
                <a:solidFill>
                  <a:schemeClr val="tx1"/>
                </a:solidFill>
                <a:latin typeface="Times New Roman" panose="02020603050405020304" pitchFamily="18" charset="0"/>
                <a:ea typeface="+mn-ea"/>
                <a:cs typeface="Times New Roman" panose="02020603050405020304" pitchFamily="18" charset="0"/>
              </a:rPr>
              <a:t>атеросклероз</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с </a:t>
            </a:r>
            <a:r>
              <a:rPr lang="ru-RU" altLang="ru-RU" sz="1800" b="1" i="1" dirty="0" smtClean="0">
                <a:solidFill>
                  <a:schemeClr val="tx1"/>
                </a:solidFill>
                <a:latin typeface="Times New Roman" panose="02020603050405020304" pitchFamily="18" charset="0"/>
                <a:ea typeface="+mn-ea"/>
                <a:cs typeface="Times New Roman" panose="02020603050405020304" pitchFamily="18" charset="0"/>
              </a:rPr>
              <a:t>вторичной гипертензией</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 I67.2; или </a:t>
            </a:r>
            <a:r>
              <a:rPr lang="ru-RU" altLang="ru-RU" sz="1800" b="1" i="1" dirty="0" smtClean="0">
                <a:solidFill>
                  <a:schemeClr val="tx1"/>
                </a:solidFill>
                <a:latin typeface="Times New Roman" panose="02020603050405020304" pitchFamily="18" charset="0"/>
                <a:ea typeface="+mn-ea"/>
                <a:cs typeface="Times New Roman" panose="02020603050405020304" pitchFamily="18" charset="0"/>
              </a:rPr>
              <a:t>церебральный атеросклероз</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и </a:t>
            </a:r>
            <a:r>
              <a:rPr lang="ru-RU" altLang="ru-RU" sz="1800" b="1" i="1" dirty="0" smtClean="0">
                <a:solidFill>
                  <a:schemeClr val="tx1"/>
                </a:solidFill>
                <a:latin typeface="Times New Roman" panose="02020603050405020304" pitchFamily="18" charset="0"/>
                <a:ea typeface="+mn-ea"/>
                <a:cs typeface="Times New Roman" panose="02020603050405020304" pitchFamily="18" charset="0"/>
              </a:rPr>
              <a:t>гипертоническая болезнь</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 2 талона (I67.2 и  I10) разносятся по двум строкам – строка</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10.</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6</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и строка 10.3.</a:t>
            </a:r>
            <a:r>
              <a:rPr lang="ru-RU" altLang="ru-RU" sz="1800" b="1" dirty="0" smtClean="0">
                <a:solidFill>
                  <a:srgbClr val="002060"/>
                </a:solidFill>
                <a:latin typeface="Times New Roman" panose="02020603050405020304" pitchFamily="18" charset="0"/>
                <a:ea typeface="+mn-ea"/>
                <a:cs typeface="+mn-cs"/>
              </a:rPr>
              <a:t/>
            </a:r>
            <a:br>
              <a:rPr lang="ru-RU" altLang="ru-RU" sz="1800" b="1" dirty="0" smtClean="0">
                <a:solidFill>
                  <a:srgbClr val="002060"/>
                </a:solidFill>
                <a:latin typeface="Times New Roman" panose="02020603050405020304" pitchFamily="18" charset="0"/>
                <a:ea typeface="+mn-ea"/>
                <a:cs typeface="+mn-cs"/>
              </a:rPr>
            </a:br>
            <a:endParaRPr lang="ru-R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785794"/>
            <a:ext cx="8329642" cy="4796614"/>
          </a:xfrm>
        </p:spPr>
        <p:txBody>
          <a:bodyPr>
            <a:normAutofit/>
          </a:bodyPr>
          <a:lstStyle/>
          <a:p>
            <a:pPr lvl="0" fontAlgn="base">
              <a:spcAft>
                <a:spcPct val="0"/>
              </a:spcAft>
              <a:defRPr/>
            </a:pPr>
            <a:r>
              <a:rPr lang="ru-RU" altLang="ru-RU" sz="1800"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Стенокардия</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(таблицы 2000, 3000 и 4000, строка 10.4.1) регистрируется как самостоятельное заболевание, впервые выявленное – первый раз в жизни (+), а затем – один раз в год со знаком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Случаи приступов стенокардии при атеросклеротической болезни сердца как самостоятельные заболевания не регистрируются.</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Графы 4 и 9 не равны.</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Строка 10.4.1.1 –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I20.0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НЕСТАБИЛЬНАЯ СТЕНОКАРДИЯ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регистрируется</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раз в год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заполняются графы 4 и 9</a:t>
            </a:r>
            <a:r>
              <a:rPr lang="en-US" altLang="ru-RU" sz="1800" b="1" dirty="0" smtClean="0">
                <a:solidFill>
                  <a:srgbClr val="FF0000"/>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 графа 4 = графе 9</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Нестабильная стенокардия – острое состояние   (впервые равно всего), Д-наблюдение либо по I25.8 (при переходе в ОИМ), либо по I20 (стр. 10.4.1) –  при стабилизации состояния</a:t>
            </a:r>
            <a:r>
              <a:rPr lang="ru-RU" sz="2800" b="1" dirty="0" smtClean="0">
                <a:solidFill>
                  <a:prstClr val="black"/>
                </a:solidFill>
                <a:ea typeface="+mn-ea"/>
                <a:cs typeface="+mn-cs"/>
              </a:rPr>
              <a:t/>
            </a:r>
            <a:br>
              <a:rPr lang="ru-RU" sz="2800" b="1" dirty="0" smtClean="0">
                <a:solidFill>
                  <a:prstClr val="black"/>
                </a:solidFill>
                <a:ea typeface="+mn-ea"/>
                <a:cs typeface="+mn-cs"/>
              </a:rPr>
            </a:br>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928670"/>
            <a:ext cx="8543956" cy="6511126"/>
          </a:xfrm>
        </p:spPr>
        <p:txBody>
          <a:bodyPr>
            <a:normAutofit fontScale="90000"/>
          </a:bodyPr>
          <a:lstStyle/>
          <a:p>
            <a:pPr lvl="0" fontAlgn="base">
              <a:spcAft>
                <a:spcPct val="0"/>
              </a:spcAft>
              <a:defRPr/>
            </a:pP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Пациенты с острыми, повторными инфарктами миокарда острыми нарушениями мозгового кровообращения наблюдаются в течение 28 дней и 30 дней, а затем снимаются с диспансерного учета, поэтому в графе 15 таблиц 2000, 3000 и 4000 отмечают только тех пациентов, которые заболели в декабре текущего года.</a:t>
            </a:r>
            <a:r>
              <a:rPr lang="ru-RU" altLang="ru-RU" sz="1800" b="1" dirty="0" smtClean="0">
                <a:solidFill>
                  <a:schemeClr val="tx1"/>
                </a:solidFill>
                <a:latin typeface="Times New Roman" panose="02020603050405020304" pitchFamily="18" charset="0"/>
                <a:ea typeface="+mn-ea"/>
                <a:cs typeface="+mn-cs"/>
              </a:rPr>
              <a:t/>
            </a:r>
            <a:br>
              <a:rPr lang="ru-RU" altLang="ru-RU" sz="1800" b="1" dirty="0" smtClean="0">
                <a:solidFill>
                  <a:schemeClr val="tx1"/>
                </a:solidFill>
                <a:latin typeface="Times New Roman" panose="02020603050405020304" pitchFamily="18" charset="0"/>
                <a:ea typeface="+mn-ea"/>
                <a:cs typeface="+mn-cs"/>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Строка 10.5 включает пролапс митрального клапана (код I34.1)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Строка 10.5.4 включает только идиопатические (самостоятельные)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формы заболеваний.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Инфаркт миокарда всегда первичный (+), с (-) нет. Сколько инфарктов миокарда в году больной перенёс, столько должно и быть талонов с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Строки 10.6.1 – 10.6.4 острое нарушение мозгового кровообращения всегда первичный (+), с (-) нет. Таким образом, гр. 4 всегда равна гр. 9. По диагнозу «Инсульт» больные подлежат диспансерному наблюдению по гр. 15  на протяжении 30 дней от момента начальных проявлений или более в пределах одного эпизода лечения. В дальнейшем диспансерное наблюдение осуществляется по последствиям инсульта – парезы, параличи, энцефалопатия, речевые нарушения и т.д.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       Строка 10.6.7</a:t>
            </a:r>
            <a:r>
              <a:rPr lang="en-US" altLang="ru-RU" sz="1800" b="1" dirty="0" smtClean="0">
                <a:solidFill>
                  <a:schemeClr val="tx1"/>
                </a:solidFill>
                <a:latin typeface="Times New Roman" panose="02020603050405020304" pitchFamily="18" charset="0"/>
                <a:cs typeface="Times New Roman" panose="02020603050405020304" pitchFamily="18" charset="0"/>
              </a:rPr>
              <a:t> </a:t>
            </a:r>
            <a:r>
              <a:rPr lang="ru-RU" altLang="ru-RU" sz="1800" b="1" dirty="0" smtClean="0">
                <a:solidFill>
                  <a:schemeClr val="tx1"/>
                </a:solidFill>
                <a:latin typeface="Times New Roman" panose="02020603050405020304" pitchFamily="18" charset="0"/>
                <a:cs typeface="Times New Roman" panose="02020603050405020304" pitchFamily="18" charset="0"/>
              </a:rPr>
              <a:t>код </a:t>
            </a:r>
            <a:r>
              <a:rPr lang="en-US" altLang="ru-RU" sz="1800" b="1" dirty="0" smtClean="0">
                <a:solidFill>
                  <a:schemeClr val="tx1"/>
                </a:solidFill>
                <a:latin typeface="Times New Roman" panose="02020603050405020304" pitchFamily="18" charset="0"/>
                <a:cs typeface="Times New Roman" panose="02020603050405020304" pitchFamily="18" charset="0"/>
              </a:rPr>
              <a:t>I69 </a:t>
            </a:r>
            <a:r>
              <a:rPr lang="ru-RU" altLang="ru-RU" sz="1800" b="1" dirty="0" smtClean="0">
                <a:solidFill>
                  <a:schemeClr val="tx1"/>
                </a:solidFill>
                <a:latin typeface="Times New Roman" panose="02020603050405020304" pitchFamily="18" charset="0"/>
                <a:cs typeface="Times New Roman" panose="02020603050405020304" pitchFamily="18" charset="0"/>
              </a:rPr>
              <a:t>«последствия цереброваскулярных болезней» диагноз используется только в случае смерти пациента.</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       В строке 10.6.7 заполняются графы 4, 9 и они равны.</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       Строка 10.8.2 - не включать флебит портальной вены (K75.1).</a:t>
            </a:r>
            <a:r>
              <a:rPr lang="ru-RU" altLang="ru-RU" sz="1800" b="1" dirty="0" smtClean="0">
                <a:solidFill>
                  <a:srgbClr val="002060"/>
                </a:solidFill>
                <a:latin typeface="Times New Roman" panose="02020603050405020304" pitchFamily="18" charset="0"/>
              </a:rPr>
              <a:t/>
            </a:r>
            <a:br>
              <a:rPr lang="ru-RU" altLang="ru-RU" sz="1800" b="1" dirty="0" smtClean="0">
                <a:solidFill>
                  <a:srgbClr val="002060"/>
                </a:solidFill>
                <a:latin typeface="Times New Roman" panose="02020603050405020304" pitchFamily="18" charset="0"/>
              </a:rPr>
            </a:b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686800" cy="4082234"/>
          </a:xfrm>
        </p:spPr>
        <p:txBody>
          <a:bodyPr>
            <a:normAutofit/>
          </a:bodyPr>
          <a:lstStyle/>
          <a:p>
            <a:pPr lvl="0" fontAlgn="base">
              <a:spcAft>
                <a:spcPct val="0"/>
              </a:spcAft>
              <a:defRPr/>
            </a:pPr>
            <a:r>
              <a:rPr lang="ru-RU" altLang="ru-RU" sz="2000" b="1" dirty="0" smtClean="0">
                <a:solidFill>
                  <a:schemeClr val="tx1"/>
                </a:solidFill>
                <a:latin typeface="Times New Roman" panose="02020603050405020304" pitchFamily="18" charset="0"/>
                <a:cs typeface="Times New Roman" panose="02020603050405020304" pitchFamily="18" charset="0"/>
              </a:rPr>
              <a:t>Класс 10. Болезни органов дыхания. </a:t>
            </a:r>
            <a:r>
              <a:rPr lang="en-US" altLang="ru-RU" sz="2000" b="1" dirty="0" smtClean="0">
                <a:solidFill>
                  <a:schemeClr val="tx1"/>
                </a:solidFill>
                <a:latin typeface="Times New Roman" panose="02020603050405020304" pitchFamily="18" charset="0"/>
                <a:cs typeface="Times New Roman" panose="02020603050405020304" pitchFamily="18" charset="0"/>
              </a:rPr>
              <a:t>J00-J99</a:t>
            </a:r>
            <a:r>
              <a:rPr lang="ru-RU" altLang="ru-RU" sz="2000" b="1" dirty="0" smtClean="0">
                <a:solidFill>
                  <a:schemeClr val="tx1"/>
                </a:solidFill>
                <a:latin typeface="Times New Roman" panose="02020603050405020304" pitchFamily="18" charset="0"/>
                <a:cs typeface="Times New Roman" panose="02020603050405020304" pitchFamily="18" charset="0"/>
              </a:rPr>
              <a:t/>
            </a:r>
            <a:br>
              <a:rPr lang="ru-RU" altLang="ru-RU" sz="20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Пациенты с острыми пневмониями наблюдаются в течение 6 месяцев, а затем снимаются с диспансерного учета, поэтому в графе 15 таблиц 1000, 2000, 3000 и 4000 показываются только те пациенты, которые заболели во втором полугодии.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en-US"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Дети по приказу №725 от 15.06.83г – 12 месяцев.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en-US"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В графе 15 таблицы 1500 показываются дети, которые заболели пневмонией во второй половине  первого года жизни.</a:t>
            </a:r>
            <a:endParaRPr lang="ru-RU"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472518" cy="5868184"/>
          </a:xfrm>
        </p:spPr>
        <p:txBody>
          <a:bodyPr>
            <a:normAutofit/>
          </a:bodyPr>
          <a:lstStyle/>
          <a:p>
            <a:pPr lvl="0" fontAlgn="base">
              <a:spcAft>
                <a:spcPct val="0"/>
              </a:spcAft>
              <a:defRPr/>
            </a:pPr>
            <a:r>
              <a:rPr lang="ru-RU" altLang="ru-RU" sz="1800" dirty="0" smtClean="0">
                <a:solidFill>
                  <a:srgbClr val="0000CC"/>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У детей до 1 года жизни хронических заболеваний быть не должно.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Астматический статус – J46.0 – J 46.9</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ОРВИ (ОРЗ) – J06.9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Часто болеющие дети шифруются кодами соответствующих заболеваний (пневмония, ОРВИ, острый бронхиты и т.д.)</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            Пневмония - графа 4 = графе 9, графа 8 = графе 10. </a:t>
            </a:r>
            <a:br>
              <a:rPr lang="ru-RU" altLang="ru-RU" sz="1800" b="1" dirty="0" smtClean="0">
                <a:solidFill>
                  <a:srgbClr val="FF0000"/>
                </a:solidFill>
                <a:latin typeface="Times New Roman" panose="02020603050405020304" pitchFamily="18" charset="0"/>
                <a:ea typeface="+mn-ea"/>
                <a:cs typeface="Times New Roman" panose="02020603050405020304" pitchFamily="18" charset="0"/>
              </a:rPr>
            </a:b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            Разница между выявлено и взято на Д-учет может быть за счет умерших, выбывших</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Повторно возникающие в течение года острые  пневмонии,  острая ревматическая лихорадка, острые и повторные инфаркты миокарда, острые нарушения мозгового кровообращения регистрируются как острые (со знаком  +).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По этим строкам графы 4 и 9 таблиц 1000, 2000, 3000 и 4000 равны.</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401080" cy="5939622"/>
          </a:xfrm>
        </p:spPr>
        <p:txBody>
          <a:bodyPr>
            <a:normAutofit/>
          </a:bodyPr>
          <a:lstStyle/>
          <a:p>
            <a:pPr lvl="0">
              <a:lnSpc>
                <a:spcPct val="90000"/>
              </a:lnSpc>
              <a:spcBef>
                <a:spcPts val="1000"/>
              </a:spcBef>
            </a:pP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В форму 12 включаются заболевания, которые подлежат диспансерному наблюдению множественным прогрессирующим кариесом зубов (4 раза в год]; легкой формой парадонтита (1 раз в 6 мес.], тяжелой формой (каждые 3 мес.).</a:t>
            </a:r>
            <a:br>
              <a:rPr lang="ru-RU" altLang="ru-RU" sz="19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        Пародонтозом (1 раз в 6 мес. для профилактики осложнений); хроническими гингивитами, стоматитами, </a:t>
            </a:r>
            <a:r>
              <a:rPr lang="en-US" altLang="ru-RU" sz="19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хейлитами, глоссальгией (от 2 до 4 раз в год).</a:t>
            </a:r>
            <a:br>
              <a:rPr lang="ru-RU" altLang="ru-RU" sz="19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        Одонтогенными невралгиями тройничного и невритами лицевого нервов (от 2 до 4 раз в год).    </a:t>
            </a:r>
            <a:br>
              <a:rPr lang="ru-RU" altLang="ru-RU" sz="19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        Хроническими остеомиелитами костей лица (2 раза в год).</a:t>
            </a:r>
            <a:br>
              <a:rPr lang="ru-RU" altLang="ru-RU" sz="19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        Хроническим одонтогенным  воспалением верхнечелюстной пазухи (2 раза в год); хроническим воспалением слюнных желез (2 раза в год).</a:t>
            </a:r>
            <a:br>
              <a:rPr lang="ru-RU" altLang="ru-RU" sz="19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        Предраковыми заболеваниями челюстей и полости рта, злокачественными новообразованиями челюстей и полости рта (совместно с онкологами в зависимости от стадии заболевания).   </a:t>
            </a:r>
            <a:br>
              <a:rPr lang="ru-RU" altLang="ru-RU" sz="19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        Врожденными расщелинами челюстно-лицевой области (2 раза в год).</a:t>
            </a:r>
            <a:br>
              <a:rPr lang="ru-RU" altLang="ru-RU" sz="19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        Зубочелюстными </a:t>
            </a:r>
            <a:r>
              <a:rPr lang="en-US" altLang="ru-RU" sz="19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900" b="1" dirty="0" smtClean="0">
                <a:solidFill>
                  <a:schemeClr val="tx1"/>
                </a:solidFill>
                <a:latin typeface="Times New Roman" panose="02020603050405020304" pitchFamily="18" charset="0"/>
                <a:ea typeface="+mn-ea"/>
                <a:cs typeface="Times New Roman" panose="02020603050405020304" pitchFamily="18" charset="0"/>
              </a:rPr>
              <a:t>аномалиями (2—3 раза в год); врожденными и приобретенными деформациями челюстей (2 раза в год).</a:t>
            </a:r>
            <a:r>
              <a:rPr lang="ru-RU" sz="2900" b="1" dirty="0" smtClean="0">
                <a:solidFill>
                  <a:srgbClr val="002060"/>
                </a:solidFill>
                <a:ea typeface="+mn-ea"/>
                <a:cs typeface="+mn-cs"/>
              </a:rPr>
              <a:t/>
            </a:r>
            <a:br>
              <a:rPr lang="ru-RU" sz="2900" b="1" dirty="0" smtClean="0">
                <a:solidFill>
                  <a:srgbClr val="002060"/>
                </a:solidFill>
                <a:ea typeface="+mn-ea"/>
                <a:cs typeface="+mn-cs"/>
              </a:rPr>
            </a:br>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90"/>
            <a:ext cx="8543956" cy="7929618"/>
          </a:xfrm>
        </p:spPr>
        <p:txBody>
          <a:bodyPr>
            <a:normAutofit fontScale="90000"/>
          </a:bodyPr>
          <a:lstStyle/>
          <a:p>
            <a:pPr lvl="0" fontAlgn="base">
              <a:spcAft>
                <a:spcPct val="0"/>
              </a:spcAft>
              <a:defRPr/>
            </a:pPr>
            <a:r>
              <a:rPr lang="ru-RU" altLang="ru-RU" sz="1800" b="1" dirty="0" smtClean="0">
                <a:solidFill>
                  <a:schemeClr val="tx1"/>
                </a:solidFill>
                <a:latin typeface="Times New Roman" panose="02020603050405020304" pitchFamily="18" charset="0"/>
                <a:cs typeface="Times New Roman" panose="02020603050405020304" pitchFamily="18" charset="0"/>
              </a:rPr>
              <a:t>Класс 12. Болезни кожи и подкожной клетчатки. </a:t>
            </a:r>
            <a:r>
              <a:rPr lang="en-US" altLang="ru-RU" sz="1800" b="1" dirty="0" smtClean="0">
                <a:solidFill>
                  <a:schemeClr val="tx1"/>
                </a:solidFill>
                <a:latin typeface="Times New Roman" panose="02020603050405020304" pitchFamily="18" charset="0"/>
                <a:cs typeface="Times New Roman" panose="02020603050405020304" pitchFamily="18" charset="0"/>
              </a:rPr>
              <a:t>L00-L99</a:t>
            </a:r>
            <a:r>
              <a:rPr lang="ru-RU" altLang="ru-RU" sz="1800" b="1" dirty="0" smtClean="0">
                <a:solidFill>
                  <a:schemeClr val="tx1"/>
                </a:solidFill>
                <a:latin typeface="Times New Roman" panose="02020603050405020304" pitchFamily="18" charset="0"/>
              </a:rPr>
              <a:t/>
            </a:r>
            <a:br>
              <a:rPr lang="ru-RU" altLang="ru-RU" sz="1800" b="1" dirty="0" smtClean="0">
                <a:solidFill>
                  <a:schemeClr val="tx1"/>
                </a:solidFill>
                <a:latin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Класс 13. Болезни костно-мышечной системы и соединительной ткани. М00-М99</a:t>
            </a:r>
            <a:r>
              <a:rPr lang="ru-RU" altLang="ru-RU" sz="1800" b="1" dirty="0" smtClean="0">
                <a:solidFill>
                  <a:schemeClr val="tx1"/>
                </a:solidFill>
                <a:latin typeface="Times New Roman" panose="02020603050405020304" pitchFamily="18" charset="0"/>
              </a:rPr>
              <a:t/>
            </a:r>
            <a:br>
              <a:rPr lang="ru-RU" altLang="ru-RU" sz="1800" b="1" dirty="0" smtClean="0">
                <a:solidFill>
                  <a:schemeClr val="tx1"/>
                </a:solidFill>
                <a:latin typeface="Times New Roman" panose="02020603050405020304" pitchFamily="18" charset="0"/>
              </a:rPr>
            </a:br>
            <a:r>
              <a:rPr lang="ru-RU" altLang="ru-RU" sz="1800" b="1" dirty="0" smtClean="0">
                <a:solidFill>
                  <a:schemeClr val="tx1"/>
                </a:solidFill>
                <a:latin typeface="Times New Roman" pitchFamily="18" charset="0"/>
                <a:ea typeface="+mn-ea"/>
                <a:cs typeface="Times New Roman" pitchFamily="18" charset="0"/>
              </a:rPr>
              <a:t> Диспансерному учёту подлежат сколиозы, плоскостопие, </a:t>
            </a:r>
            <a:r>
              <a:rPr lang="ru-RU" altLang="ru-RU" sz="1800" b="1" dirty="0" err="1" smtClean="0">
                <a:solidFill>
                  <a:schemeClr val="tx1"/>
                </a:solidFill>
                <a:latin typeface="Times New Roman" pitchFamily="18" charset="0"/>
                <a:ea typeface="+mn-ea"/>
                <a:cs typeface="Times New Roman" pitchFamily="18" charset="0"/>
              </a:rPr>
              <a:t>остеохондропатии</a:t>
            </a:r>
            <a:r>
              <a:rPr lang="ru-RU" altLang="ru-RU" sz="1800" b="1" dirty="0" smtClean="0">
                <a:solidFill>
                  <a:schemeClr val="tx1"/>
                </a:solidFill>
                <a:latin typeface="Times New Roman" pitchFamily="18" charset="0"/>
                <a:ea typeface="+mn-ea"/>
                <a:cs typeface="Times New Roman" pitchFamily="18" charset="0"/>
              </a:rPr>
              <a:t>, остеохондроз. Нарушение осанки,  плоская стопа,  сутулость,  </a:t>
            </a:r>
            <a:r>
              <a:rPr lang="ru-RU" altLang="ru-RU" sz="1800" b="1" dirty="0" err="1" smtClean="0">
                <a:solidFill>
                  <a:schemeClr val="tx1"/>
                </a:solidFill>
                <a:latin typeface="Times New Roman" pitchFamily="18" charset="0"/>
                <a:ea typeface="+mn-ea"/>
                <a:cs typeface="Times New Roman" pitchFamily="18" charset="0"/>
              </a:rPr>
              <a:t>вальгусная</a:t>
            </a:r>
            <a:r>
              <a:rPr lang="ru-RU" altLang="ru-RU" sz="1800" b="1" dirty="0" smtClean="0">
                <a:solidFill>
                  <a:schemeClr val="tx1"/>
                </a:solidFill>
                <a:latin typeface="Times New Roman" pitchFamily="18" charset="0"/>
                <a:ea typeface="+mn-ea"/>
                <a:cs typeface="Times New Roman" pitchFamily="18" charset="0"/>
              </a:rPr>
              <a:t>  и  </a:t>
            </a:r>
            <a:r>
              <a:rPr lang="ru-RU" altLang="ru-RU" sz="1800" b="1" dirty="0" err="1" smtClean="0">
                <a:solidFill>
                  <a:schemeClr val="tx1"/>
                </a:solidFill>
                <a:latin typeface="Times New Roman" pitchFamily="18" charset="0"/>
                <a:ea typeface="+mn-ea"/>
                <a:cs typeface="Times New Roman" pitchFamily="18" charset="0"/>
              </a:rPr>
              <a:t>варусная</a:t>
            </a:r>
            <a:r>
              <a:rPr lang="ru-RU" altLang="ru-RU" sz="1800" b="1" dirty="0" smtClean="0">
                <a:solidFill>
                  <a:schemeClr val="tx1"/>
                </a:solidFill>
                <a:latin typeface="Times New Roman" pitchFamily="18" charset="0"/>
                <a:ea typeface="+mn-ea"/>
                <a:cs typeface="Times New Roman" pitchFamily="18" charset="0"/>
              </a:rPr>
              <a:t>  деформация  стоп  наблюдаются   по   списочному   составу  и  соответственно  в графе 15 (диспансерные) не показываются. </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       Нарушение осанки,   сутулость – М53.2</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       Сколиоз – М41</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Плоско-вальгусная деформация стопы – М21.0</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                Плоско-варусная деформация стопы – М21.1 </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                Плоскостопие и плоская стопа – М21.4</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           Таким  образом,  плоскостопие  включается  в  строку 14.1, а сколиозы, юношеский остеохондроз в строку 14.3. </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           Нарушение осанки включать в строку 14.0. </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Остеохондроз у взрослых кодируется M50 – M54 и показывается по строке 14.0</a:t>
            </a:r>
            <a:br>
              <a:rPr lang="ru-RU" altLang="ru-RU" sz="1800" b="1" dirty="0" smtClean="0">
                <a:solidFill>
                  <a:schemeClr val="tx1"/>
                </a:solidFill>
                <a:latin typeface="Times New Roman" pitchFamily="18" charset="0"/>
                <a:ea typeface="+mn-ea"/>
                <a:cs typeface="Times New Roman" pitchFamily="18" charset="0"/>
              </a:rPr>
            </a:br>
            <a:r>
              <a:rPr lang="ru-RU" altLang="ru-RU" sz="1800" b="1" dirty="0" smtClean="0">
                <a:solidFill>
                  <a:schemeClr val="tx1"/>
                </a:solidFill>
                <a:latin typeface="Times New Roman" pitchFamily="18" charset="0"/>
                <a:ea typeface="+mn-ea"/>
                <a:cs typeface="Times New Roman" pitchFamily="18" charset="0"/>
              </a:rPr>
              <a:t>М42.1</a:t>
            </a:r>
            <a:r>
              <a:rPr lang="ru-RU" altLang="ru-RU" sz="1800" b="1" u="sng"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Остеохондроз позвоночника у взрослых</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Остеохондроз позвоночника</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клинические рекомендации</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(М48.0, М 54, М50.0, М50.1, М50.2, М50.3, М50.8, М50.9, М51.0, М51.1, М51.2, М51.3, М51.8, М51.9, М53.2)</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прошу обратить внимание специалистов на более точную формулировку диагнозов при остеохондрозе</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4714884"/>
            <a:ext cx="8305800" cy="1143000"/>
          </a:xfrm>
        </p:spPr>
        <p:txBody>
          <a:bodyPr>
            <a:normAutofit fontScale="90000"/>
          </a:bodyPr>
          <a:lstStyle/>
          <a:p>
            <a:pPr lvl="0" fontAlgn="base">
              <a:spcAft>
                <a:spcPct val="0"/>
              </a:spcAft>
              <a:defRPr/>
            </a:pPr>
            <a:r>
              <a:rPr lang="ru-RU" altLang="ru-RU" sz="2000" b="1" dirty="0" smtClean="0">
                <a:solidFill>
                  <a:schemeClr val="tx1"/>
                </a:solidFill>
                <a:latin typeface="Times New Roman" panose="02020603050405020304" pitchFamily="18" charset="0"/>
                <a:cs typeface="Times New Roman" panose="02020603050405020304" pitchFamily="18" charset="0"/>
              </a:rPr>
              <a:t>Класс 14. Болезни мочеполовой системы. </a:t>
            </a:r>
            <a:r>
              <a:rPr lang="en-US" altLang="ru-RU" sz="2000" b="1" dirty="0" smtClean="0">
                <a:solidFill>
                  <a:schemeClr val="tx1"/>
                </a:solidFill>
                <a:latin typeface="Times New Roman" panose="02020603050405020304" pitchFamily="18" charset="0"/>
                <a:cs typeface="Times New Roman" panose="02020603050405020304" pitchFamily="18" charset="0"/>
              </a:rPr>
              <a:t>N00-N99</a:t>
            </a:r>
            <a:r>
              <a:rPr lang="ru-RU" altLang="ru-RU" sz="2000" b="1" dirty="0" smtClean="0">
                <a:solidFill>
                  <a:schemeClr val="tx1"/>
                </a:solidFill>
                <a:latin typeface="Times New Roman" panose="02020603050405020304" pitchFamily="18" charset="0"/>
                <a:cs typeface="Times New Roman" panose="02020603050405020304" pitchFamily="18" charset="0"/>
              </a:rPr>
              <a:t/>
            </a:r>
            <a:br>
              <a:rPr lang="ru-RU" altLang="ru-RU" sz="20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Строка 15.2 (почечная недостаточность) Показывается вся почечная недостаточность, как острая, так и хроническая. При сахарном диабете с почечной недостаточностью, сахарный диабет проходит по строке 5.2, а почечная недостаточность по строке 15.2 и т.д.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Аденома простаты – N40</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Расстройства менструаций - на (Д) учёт берётся олиго и аменорея 1,2 степени. У девочек до 17 лет эрозия шейки матки (если нет возможности лечить).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Строка 15.7 – всегда больше строки 15.7.1.</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Строка 15.8 - эндометриоз с Д-учёта снимается посмертно или в глубокой менопаузе.</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Строка 15.9 - расстройства менструаций – на Д-учёт берётся олиго- и аменорея 1, 2 степени. У девочек до 17 лет эрозия шейки матки (если нет возможности лечить).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Альгодисменорею в графе «диспансерные» показывать не нужно.</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Строка 15.10 (т. 3000) – женщины с бесплодием снимаются с учета если они родили, перешагнули детородный возраст, выбыли, умерли</a:t>
            </a:r>
            <a:r>
              <a:rPr lang="ru-RU" altLang="ru-RU" sz="1800" dirty="0" smtClean="0">
                <a:solidFill>
                  <a:schemeClr val="tx1"/>
                </a:solidFill>
                <a:latin typeface="Times New Roman" panose="02020603050405020304" pitchFamily="18" charset="0"/>
                <a:ea typeface="+mn-ea"/>
                <a:cs typeface="Times New Roman" panose="02020603050405020304" pitchFamily="18" charset="0"/>
              </a:rPr>
              <a:t>.</a:t>
            </a:r>
            <a:r>
              <a:rPr lang="ru-RU" sz="2800" dirty="0" smtClean="0">
                <a:solidFill>
                  <a:prstClr val="black"/>
                </a:solidFill>
                <a:ea typeface="+mn-ea"/>
                <a:cs typeface="+mn-cs"/>
              </a:rPr>
              <a:t/>
            </a:r>
            <a:br>
              <a:rPr lang="ru-RU" sz="2800" dirty="0" smtClean="0">
                <a:solidFill>
                  <a:prstClr val="black"/>
                </a:solidFill>
                <a:ea typeface="+mn-ea"/>
                <a:cs typeface="+mn-cs"/>
              </a:rPr>
            </a:br>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900"/>
            <a:ext cx="8329642" cy="5868184"/>
          </a:xfrm>
        </p:spPr>
        <p:txBody>
          <a:bodyPr>
            <a:normAutofit/>
          </a:bodyPr>
          <a:lstStyle/>
          <a:p>
            <a:pPr fontAlgn="base">
              <a:spcAft>
                <a:spcPct val="0"/>
              </a:spcAft>
              <a:defRPr/>
            </a:pPr>
            <a:r>
              <a:rPr lang="ru-RU" altLang="ru-RU" sz="2000" b="1" dirty="0" smtClean="0">
                <a:solidFill>
                  <a:schemeClr val="tx1"/>
                </a:solidFill>
                <a:latin typeface="Times New Roman" panose="02020603050405020304" pitchFamily="18" charset="0"/>
                <a:cs typeface="Times New Roman" panose="02020603050405020304" pitchFamily="18" charset="0"/>
              </a:rPr>
              <a:t>Класс 15. Беременность, роды и послеродовый период. О00-О99</a:t>
            </a:r>
            <a:r>
              <a:rPr lang="ru-RU" altLang="ru-RU" sz="2000" b="1" dirty="0" smtClean="0">
                <a:solidFill>
                  <a:srgbClr val="002060"/>
                </a:solidFill>
                <a:latin typeface="Times New Roman" panose="02020603050405020304" pitchFamily="18" charset="0"/>
                <a:cs typeface="Times New Roman" panose="02020603050405020304" pitchFamily="18" charset="0"/>
              </a:rPr>
              <a:t/>
            </a:r>
            <a:br>
              <a:rPr lang="ru-RU" altLang="ru-RU" sz="2000" b="1" dirty="0" smtClean="0">
                <a:solidFill>
                  <a:srgbClr val="002060"/>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Включаются</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случаи акушерской патологии</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Данные этой строки  должны  определённым  образом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соотноситься с данными по форме № 32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таблицы 2130 (все нозологии) и  таблицы  2111  (учитывая  патологию,   требующую   дальнейшего диспансерного наблюдения).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Если соматическое заболевание возникло во время беременности  –  кодировать его необходимо по классу О.</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Ранее известную  (и  зарегистрированную)  соматическую патологию, обнаруживаемую у женщины во время беременности, следует также учитывать по классу О с соответствующей заменой ранее заполненного по другому классу статистического талона.</a:t>
            </a:r>
            <a:r>
              <a:rPr lang="ru-RU" sz="2800" b="1" dirty="0" smtClean="0">
                <a:solidFill>
                  <a:schemeClr val="tx1"/>
                </a:solidFill>
                <a:ea typeface="+mn-ea"/>
                <a:cs typeface="+mn-cs"/>
              </a:rPr>
              <a:t/>
            </a:r>
            <a:br>
              <a:rPr lang="ru-RU" sz="2800" b="1" dirty="0" smtClean="0">
                <a:solidFill>
                  <a:schemeClr val="tx1"/>
                </a:solidFill>
                <a:ea typeface="+mn-ea"/>
                <a:cs typeface="+mn-cs"/>
              </a:rPr>
            </a:br>
            <a:r>
              <a:rPr lang="ru-RU" sz="1800" b="1" kern="0" dirty="0" smtClean="0">
                <a:solidFill>
                  <a:schemeClr val="tx1"/>
                </a:solidFill>
                <a:latin typeface="Times New Roman" panose="02020603050405020304" pitchFamily="18" charset="0"/>
                <a:ea typeface="+mn-ea"/>
                <a:cs typeface="Times New Roman" panose="02020603050405020304" pitchFamily="18" charset="0"/>
              </a:rPr>
              <a:t> Таблицы 1000, 2000 и 3000 стр. 16</a:t>
            </a:r>
            <a:r>
              <a:rPr lang="ru-RU" sz="1800" b="1" kern="0" dirty="0" smtClean="0">
                <a:solidFill>
                  <a:srgbClr val="002060"/>
                </a:solidFill>
                <a:latin typeface="Times New Roman" panose="02020603050405020304" pitchFamily="18" charset="0"/>
                <a:ea typeface="+mn-ea"/>
                <a:cs typeface="Times New Roman" panose="02020603050405020304" pitchFamily="18" charset="0"/>
              </a:rPr>
              <a:t> </a:t>
            </a:r>
            <a:r>
              <a:rPr lang="ru-RU" sz="1800" b="1" kern="0" dirty="0" smtClean="0">
                <a:solidFill>
                  <a:srgbClr val="FF0000"/>
                </a:solidFill>
                <a:latin typeface="Times New Roman" panose="02020603050405020304" pitchFamily="18" charset="0"/>
                <a:ea typeface="+mn-ea"/>
                <a:cs typeface="Times New Roman" panose="02020603050405020304" pitchFamily="18" charset="0"/>
              </a:rPr>
              <a:t>«беременность, роды и послеродовой период» необходимо сравнивать с формой № 13</a:t>
            </a:r>
            <a:r>
              <a:rPr lang="ru-RU" sz="1800" b="1" kern="0" dirty="0" smtClean="0">
                <a:solidFill>
                  <a:srgbClr val="002060"/>
                </a:solidFill>
                <a:latin typeface="Times New Roman" panose="02020603050405020304" pitchFamily="18" charset="0"/>
                <a:ea typeface="+mn-ea"/>
                <a:cs typeface="Times New Roman" panose="02020603050405020304" pitchFamily="18" charset="0"/>
              </a:rPr>
              <a:t> </a:t>
            </a:r>
            <a:r>
              <a:rPr lang="ru-RU" sz="1800" b="1" kern="0" dirty="0" smtClean="0">
                <a:solidFill>
                  <a:schemeClr val="tx1"/>
                </a:solidFill>
                <a:latin typeface="Times New Roman" panose="02020603050405020304" pitchFamily="18" charset="0"/>
                <a:ea typeface="+mn-ea"/>
                <a:cs typeface="Times New Roman" panose="02020603050405020304" pitchFamily="18" charset="0"/>
              </a:rPr>
              <a:t>«Сведения о беременности с абортивным исходом». Данные в форме № 12 не могут быть меньше, чем сумма таблиц 1000 и 2000 формы № 13 по соответствующим возрастам.</a:t>
            </a:r>
            <a:endParaRPr lang="ru-RU"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284752"/>
          </a:xfrm>
        </p:spPr>
        <p:txBody>
          <a:bodyPr>
            <a:normAutofit fontScale="90000"/>
          </a:bodyPr>
          <a:lstStyle/>
          <a:p>
            <a:pPr lvl="0" algn="ctr"/>
            <a:r>
              <a:rPr lang="ru-RU" sz="3600" kern="0" dirty="0">
                <a:solidFill>
                  <a:schemeClr val="tx1"/>
                </a:solidFill>
                <a:latin typeface="Times New Roman" pitchFamily="18" charset="0"/>
                <a:cs typeface="Times New Roman" pitchFamily="18" charset="0"/>
              </a:rPr>
              <a:t>Форма 12 формируется по </a:t>
            </a:r>
            <a:r>
              <a:rPr lang="ru-RU" sz="3600" kern="0" dirty="0" smtClean="0">
                <a:solidFill>
                  <a:schemeClr val="tx1"/>
                </a:solidFill>
                <a:latin typeface="Times New Roman" pitchFamily="18" charset="0"/>
                <a:cs typeface="Times New Roman" pitchFamily="18" charset="0"/>
              </a:rPr>
              <a:t>8 разделам:</a:t>
            </a:r>
            <a:r>
              <a:rPr lang="ru-RU" sz="5400" kern="0" dirty="0">
                <a:solidFill>
                  <a:srgbClr val="002060"/>
                </a:solidFill>
                <a:latin typeface="Times New Roman" pitchFamily="18" charset="0"/>
                <a:cs typeface="Times New Roman" pitchFamily="18" charset="0"/>
              </a:rPr>
              <a:t/>
            </a:r>
            <a:br>
              <a:rPr lang="ru-RU" sz="5400" kern="0" dirty="0">
                <a:solidFill>
                  <a:srgbClr val="002060"/>
                </a:solidFill>
                <a:latin typeface="Times New Roman" pitchFamily="18" charset="0"/>
                <a:cs typeface="Times New Roman" pitchFamily="18" charset="0"/>
              </a:rPr>
            </a:br>
            <a:endParaRPr lang="ru-RU" dirty="0"/>
          </a:p>
        </p:txBody>
      </p:sp>
      <p:sp>
        <p:nvSpPr>
          <p:cNvPr id="3" name="Объект 2"/>
          <p:cNvSpPr>
            <a:spLocks noGrp="1"/>
          </p:cNvSpPr>
          <p:nvPr>
            <p:ph idx="1"/>
          </p:nvPr>
        </p:nvSpPr>
        <p:spPr/>
        <p:txBody>
          <a:bodyPr>
            <a:normAutofit/>
          </a:bodyPr>
          <a:lstStyle/>
          <a:p>
            <a:pPr>
              <a:buFont typeface="Wingdings" panose="05000000000000000000" pitchFamily="2" charset="2"/>
              <a:buChar char="Ø"/>
            </a:pPr>
            <a:r>
              <a:rPr lang="ru-RU" sz="2000" kern="0" dirty="0">
                <a:latin typeface="Times New Roman" pitchFamily="18" charset="0"/>
                <a:cs typeface="Times New Roman" pitchFamily="18" charset="0"/>
              </a:rPr>
              <a:t>Дети (0-14 лет </a:t>
            </a:r>
            <a:r>
              <a:rPr lang="ru-RU" sz="2000" kern="0" dirty="0" smtClean="0">
                <a:latin typeface="Times New Roman" pitchFamily="18" charset="0"/>
                <a:cs typeface="Times New Roman" pitchFamily="18" charset="0"/>
              </a:rPr>
              <a:t>включительно) - 1000, 1001, 1002, 1003, 1004, 1100.</a:t>
            </a:r>
          </a:p>
          <a:p>
            <a:pPr>
              <a:buFont typeface="Wingdings" panose="05000000000000000000" pitchFamily="2" charset="2"/>
              <a:buChar char="Ø"/>
            </a:pPr>
            <a:r>
              <a:rPr lang="ru-RU" sz="2000" kern="0" dirty="0" smtClean="0">
                <a:latin typeface="Times New Roman" pitchFamily="18" charset="0"/>
                <a:cs typeface="Times New Roman" pitchFamily="18" charset="0"/>
              </a:rPr>
              <a:t>Дети </a:t>
            </a:r>
            <a:r>
              <a:rPr lang="ru-RU" sz="2000" kern="0" dirty="0">
                <a:latin typeface="Times New Roman" pitchFamily="18" charset="0"/>
                <a:cs typeface="Times New Roman" pitchFamily="18" charset="0"/>
              </a:rPr>
              <a:t>первых трех лет </a:t>
            </a:r>
            <a:r>
              <a:rPr lang="ru-RU" sz="2000" kern="0" dirty="0" smtClean="0">
                <a:latin typeface="Times New Roman" pitchFamily="18" charset="0"/>
                <a:cs typeface="Times New Roman" pitchFamily="18" charset="0"/>
              </a:rPr>
              <a:t>жизни – 1500</a:t>
            </a:r>
            <a:r>
              <a:rPr lang="ru-RU" sz="2000" kern="0" dirty="0">
                <a:latin typeface="Times New Roman" pitchFamily="18" charset="0"/>
                <a:cs typeface="Times New Roman" pitchFamily="18" charset="0"/>
              </a:rPr>
              <a:t> </a:t>
            </a:r>
            <a:r>
              <a:rPr lang="ru-RU" sz="2000" kern="0" dirty="0" smtClean="0">
                <a:latin typeface="Times New Roman" pitchFamily="18" charset="0"/>
                <a:cs typeface="Times New Roman" pitchFamily="18" charset="0"/>
              </a:rPr>
              <a:t>(</a:t>
            </a:r>
            <a:r>
              <a:rPr lang="ru-RU" sz="1400" b="1" dirty="0" smtClean="0">
                <a:latin typeface="Times New Roman" panose="02020603050405020304" pitchFamily="18" charset="0"/>
              </a:rPr>
              <a:t>дети </a:t>
            </a:r>
            <a:r>
              <a:rPr lang="ru-RU" sz="1400" b="1" dirty="0">
                <a:latin typeface="Times New Roman" panose="02020603050405020304" pitchFamily="18" charset="0"/>
              </a:rPr>
              <a:t>в возрасте  от 0 до 3 лет 11 месяцев 29 </a:t>
            </a:r>
            <a:r>
              <a:rPr lang="ru-RU" sz="1400" b="1" dirty="0" smtClean="0">
                <a:latin typeface="Times New Roman" panose="02020603050405020304" pitchFamily="18" charset="0"/>
              </a:rPr>
              <a:t>дней</a:t>
            </a:r>
            <a:r>
              <a:rPr lang="ru-RU" sz="1400" b="1" dirty="0">
                <a:latin typeface="Times New Roman" panose="02020603050405020304" pitchFamily="18" charset="0"/>
              </a:rPr>
              <a:t>)</a:t>
            </a:r>
            <a:r>
              <a:rPr lang="ru-RU" sz="1400" b="1" dirty="0" smtClean="0">
                <a:latin typeface="Times New Roman" panose="02020603050405020304" pitchFamily="18" charset="0"/>
              </a:rPr>
              <a:t> </a:t>
            </a:r>
            <a:r>
              <a:rPr lang="ru-RU" sz="2000" kern="0" dirty="0" smtClean="0">
                <a:latin typeface="Times New Roman" pitchFamily="18" charset="0"/>
                <a:cs typeface="Times New Roman" pitchFamily="18" charset="0"/>
              </a:rPr>
              <a:t>1600</a:t>
            </a:r>
            <a:r>
              <a:rPr lang="ru-RU" sz="2000" kern="0" dirty="0">
                <a:latin typeface="Times New Roman" pitchFamily="18" charset="0"/>
                <a:cs typeface="Times New Roman" pitchFamily="18" charset="0"/>
              </a:rPr>
              <a:t> (</a:t>
            </a:r>
            <a:r>
              <a:rPr lang="ru-RU" sz="1400" b="1" dirty="0">
                <a:latin typeface="Times New Roman" panose="02020603050405020304" pitchFamily="18" charset="0"/>
              </a:rPr>
              <a:t>детей первого года жизни от 0 до 11 месяцев 29 дней</a:t>
            </a:r>
            <a:r>
              <a:rPr lang="ru-RU" sz="2000" kern="0" dirty="0" smtClean="0">
                <a:latin typeface="Times New Roman" pitchFamily="18" charset="0"/>
                <a:cs typeface="Times New Roman" pitchFamily="18" charset="0"/>
              </a:rPr>
              <a:t>), </a:t>
            </a:r>
            <a:r>
              <a:rPr lang="ru-RU" sz="2000" kern="0" dirty="0">
                <a:latin typeface="Times New Roman" pitchFamily="18" charset="0"/>
                <a:cs typeface="Times New Roman" pitchFamily="18" charset="0"/>
              </a:rPr>
              <a:t>1601, 1650, 1700, 1800, 1900. </a:t>
            </a:r>
            <a:endParaRPr lang="ru-RU" sz="2000" kern="0" dirty="0" smtClean="0">
              <a:latin typeface="Times New Roman" pitchFamily="18" charset="0"/>
              <a:cs typeface="Times New Roman" pitchFamily="18" charset="0"/>
            </a:endParaRPr>
          </a:p>
          <a:p>
            <a:pPr lvl="0">
              <a:buFont typeface="Wingdings" panose="05000000000000000000" pitchFamily="2" charset="2"/>
              <a:buChar char="Ø"/>
            </a:pPr>
            <a:r>
              <a:rPr lang="ru-RU" sz="2000" kern="0" dirty="0" smtClean="0">
                <a:latin typeface="Times New Roman" pitchFamily="18" charset="0"/>
                <a:cs typeface="Times New Roman" pitchFamily="18" charset="0"/>
              </a:rPr>
              <a:t>Дети </a:t>
            </a:r>
            <a:r>
              <a:rPr lang="ru-RU" sz="2000" kern="0" dirty="0">
                <a:latin typeface="Times New Roman" pitchFamily="18" charset="0"/>
                <a:cs typeface="Times New Roman" pitchFamily="18" charset="0"/>
              </a:rPr>
              <a:t>(15-17 лет включительно)</a:t>
            </a:r>
            <a:r>
              <a:rPr lang="en-US" sz="2000" kern="0" dirty="0">
                <a:latin typeface="Times New Roman" pitchFamily="18" charset="0"/>
                <a:cs typeface="Times New Roman" pitchFamily="18" charset="0"/>
              </a:rPr>
              <a:t> </a:t>
            </a:r>
            <a:r>
              <a:rPr lang="ru-RU" sz="2000" kern="0" dirty="0">
                <a:latin typeface="Times New Roman" pitchFamily="18" charset="0"/>
                <a:cs typeface="Times New Roman" pitchFamily="18" charset="0"/>
              </a:rPr>
              <a:t>- 2000, 2001, 2003, 2004,  2100</a:t>
            </a:r>
            <a:r>
              <a:rPr lang="ru-RU" sz="2000" kern="0" dirty="0" smtClean="0">
                <a:latin typeface="Times New Roman" pitchFamily="18" charset="0"/>
                <a:cs typeface="Times New Roman" pitchFamily="18" charset="0"/>
              </a:rPr>
              <a:t>.</a:t>
            </a:r>
          </a:p>
          <a:p>
            <a:pPr>
              <a:buFont typeface="Wingdings" panose="05000000000000000000" pitchFamily="2" charset="2"/>
              <a:buChar char="Ø"/>
            </a:pPr>
            <a:r>
              <a:rPr lang="ru-RU" sz="2000" kern="0" dirty="0">
                <a:latin typeface="Times New Roman" pitchFamily="18" charset="0"/>
                <a:cs typeface="Times New Roman" pitchFamily="18" charset="0"/>
              </a:rPr>
              <a:t>Взрослые (18 лет и более) - 3000, 3002, 3003, 3004, 3005, 3100.</a:t>
            </a:r>
          </a:p>
          <a:p>
            <a:pPr>
              <a:buFont typeface="Wingdings" panose="05000000000000000000" pitchFamily="2" charset="2"/>
              <a:buChar char="Ø"/>
            </a:pPr>
            <a:r>
              <a:rPr lang="ru-RU" sz="2000" kern="0" dirty="0">
                <a:latin typeface="Times New Roman" pitchFamily="18" charset="0"/>
                <a:cs typeface="Times New Roman" pitchFamily="18" charset="0"/>
              </a:rPr>
              <a:t>Взрослые  старше  трудоспособного  возраста (с  55 лет  у женщин и 60 </a:t>
            </a:r>
            <a:r>
              <a:rPr lang="ru-RU" sz="2000" kern="0" dirty="0" smtClean="0">
                <a:latin typeface="Times New Roman" pitchFamily="18" charset="0"/>
                <a:cs typeface="Times New Roman" pitchFamily="18" charset="0"/>
              </a:rPr>
              <a:t>лет </a:t>
            </a:r>
            <a:r>
              <a:rPr lang="ru-RU" sz="2000" kern="0" dirty="0">
                <a:latin typeface="Times New Roman" pitchFamily="18" charset="0"/>
                <a:cs typeface="Times New Roman" pitchFamily="18" charset="0"/>
              </a:rPr>
              <a:t>у мужчин) - 4000, 4001, 4003, 4004, 4100.</a:t>
            </a:r>
          </a:p>
          <a:p>
            <a:pPr lvl="0">
              <a:buFont typeface="Wingdings" panose="05000000000000000000" pitchFamily="2" charset="2"/>
              <a:buChar char="Ø"/>
            </a:pPr>
            <a:r>
              <a:rPr lang="ru-RU" sz="2000" kern="0" dirty="0">
                <a:latin typeface="Times New Roman" pitchFamily="18" charset="0"/>
                <a:cs typeface="Times New Roman" pitchFamily="18" charset="0"/>
              </a:rPr>
              <a:t>Взрослые  трудоспособного возраста (с 18 лет до  55 лет у женщин и до  60 лет у мужчин</a:t>
            </a:r>
            <a:r>
              <a:rPr lang="ru-RU" sz="2000" kern="0" dirty="0" smtClean="0">
                <a:latin typeface="Times New Roman" pitchFamily="18" charset="0"/>
                <a:cs typeface="Times New Roman" pitchFamily="18" charset="0"/>
              </a:rPr>
              <a:t>) – 4500, 4501, 4503, 4504, 4550.</a:t>
            </a:r>
          </a:p>
          <a:p>
            <a:pPr lvl="0">
              <a:buFont typeface="Wingdings" panose="05000000000000000000" pitchFamily="2" charset="2"/>
              <a:buChar char="Ø"/>
            </a:pPr>
            <a:r>
              <a:rPr lang="ru-RU" sz="2000" kern="0" dirty="0">
                <a:latin typeface="Times New Roman" pitchFamily="18" charset="0"/>
                <a:cs typeface="Times New Roman" pitchFamily="18" charset="0"/>
              </a:rPr>
              <a:t> Все </a:t>
            </a:r>
            <a:r>
              <a:rPr lang="ru-RU" sz="2000" kern="0" dirty="0" smtClean="0">
                <a:latin typeface="Times New Roman" pitchFamily="18" charset="0"/>
                <a:cs typeface="Times New Roman" pitchFamily="18" charset="0"/>
              </a:rPr>
              <a:t>население – 4601, 4603, 4604.</a:t>
            </a:r>
          </a:p>
          <a:p>
            <a:pPr>
              <a:buFont typeface="Wingdings" panose="05000000000000000000" pitchFamily="2" charset="2"/>
              <a:buChar char="Ø"/>
            </a:pPr>
            <a:r>
              <a:rPr lang="ru-RU" sz="2000" kern="0" dirty="0">
                <a:latin typeface="Times New Roman" pitchFamily="18" charset="0"/>
                <a:cs typeface="Times New Roman" pitchFamily="18" charset="0"/>
              </a:rPr>
              <a:t>Диспансеризация студентов высших учебных заведений – 5000, </a:t>
            </a:r>
            <a:r>
              <a:rPr lang="ru-RU" sz="2000" kern="0" dirty="0" smtClean="0">
                <a:latin typeface="Times New Roman" pitchFamily="18" charset="0"/>
                <a:cs typeface="Times New Roman" pitchFamily="18" charset="0"/>
              </a:rPr>
              <a:t>5100.</a:t>
            </a:r>
            <a:endParaRPr lang="ru-RU" sz="2000" dirty="0"/>
          </a:p>
          <a:p>
            <a:pPr marL="0" lvl="0" indent="0">
              <a:buNone/>
            </a:pPr>
            <a:endParaRPr lang="ru-RU" sz="2000" kern="0" dirty="0" smtClean="0">
              <a:solidFill>
                <a:srgbClr val="002060"/>
              </a:solidFill>
              <a:latin typeface="Times New Roman" pitchFamily="18" charset="0"/>
              <a:cs typeface="Times New Roman" pitchFamily="18" charset="0"/>
            </a:endParaRPr>
          </a:p>
          <a:p>
            <a:pPr lvl="0">
              <a:buFont typeface="Wingdings" panose="05000000000000000000" pitchFamily="2" charset="2"/>
              <a:buChar char="Ø"/>
            </a:pPr>
            <a:endParaRPr lang="ru-RU" sz="2000" kern="0" dirty="0">
              <a:solidFill>
                <a:srgbClr val="002060"/>
              </a:solidFill>
              <a:latin typeface="Times New Roman" pitchFamily="18" charset="0"/>
              <a:cs typeface="Times New Roman" pitchFamily="18" charset="0"/>
            </a:endParaRPr>
          </a:p>
          <a:p>
            <a:pPr>
              <a:buFont typeface="Wingdings" panose="05000000000000000000" pitchFamily="2" charset="2"/>
              <a:buChar char="Ø"/>
            </a:pPr>
            <a:endParaRPr lang="ru-RU" sz="2000" dirty="0"/>
          </a:p>
        </p:txBody>
      </p:sp>
    </p:spTree>
    <p:extLst>
      <p:ext uri="{BB962C8B-B14F-4D97-AF65-F5344CB8AC3E}">
        <p14:creationId xmlns:p14="http://schemas.microsoft.com/office/powerpoint/2010/main" val="12753846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543956" cy="5939622"/>
          </a:xfrm>
        </p:spPr>
        <p:txBody>
          <a:bodyPr>
            <a:normAutofit/>
          </a:bodyPr>
          <a:lstStyle/>
          <a:p>
            <a:pPr lvl="0" fontAlgn="base">
              <a:spcAft>
                <a:spcPct val="0"/>
              </a:spcAft>
              <a:defRPr/>
            </a:pPr>
            <a:r>
              <a:rPr lang="ru-RU" altLang="ru-RU" sz="2000" b="1" dirty="0" smtClean="0">
                <a:solidFill>
                  <a:schemeClr val="tx1"/>
                </a:solidFill>
                <a:latin typeface="Times New Roman" panose="02020603050405020304" pitchFamily="18" charset="0"/>
                <a:cs typeface="Times New Roman" panose="02020603050405020304" pitchFamily="18" charset="0"/>
              </a:rPr>
              <a:t>Класс 16. Отдельные состояния, возникающие в перинатальном периоде. Р00-Р96</a:t>
            </a:r>
            <a:br>
              <a:rPr lang="ru-RU" altLang="ru-RU" sz="20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Строка 17.0 таблиц 2000 и 3000 заполняется только в случаях перинатальной смертности  и касается состояния здоровья матери. </a:t>
            </a:r>
            <a:br>
              <a:rPr lang="ru-RU" altLang="ru-RU" sz="1800" b="1" dirty="0" smtClean="0">
                <a:solidFill>
                  <a:srgbClr val="FF0000"/>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Данные случаи кодируются кодами Р00-Р04, а не кодами  класса 15 «Беременность, роды и послеродовый период».</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В таблице 1000 коды МКБ-10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P</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05-Р96.</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У детей, заболевания регистрируются как острые (таблица 1000 и 1500), дети наблюдаются в  течение 1 месяца, поэтому в графе 15 на конец отчетного периода  показывают  детей, у которых эти состояния развились в декабре месяце.</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Остатков с прошлого года нет (0) т.к. за год формируется патология, которая кодируется другим классом. Данная строка равна  (крайне редко) или больше данных по форме  № 32,  т.к.  частично  диагнозы выставляются в поликлинике педиатрами, неврологами и др. врачами.     </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C00000"/>
                </a:solidFill>
                <a:latin typeface="Times New Roman" panose="02020603050405020304" pitchFamily="18" charset="0"/>
                <a:ea typeface="+mn-ea"/>
                <a:cs typeface="Times New Roman" panose="02020603050405020304" pitchFamily="18" charset="0"/>
              </a:rPr>
              <a:t>Внимание: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из  выписки родильного  отделения в поликлинике кодируем только то, что вынесено в диагноз. </a:t>
            </a:r>
            <a:br>
              <a:rPr lang="ru-RU" altLang="ru-RU" sz="1800" b="1" dirty="0" smtClean="0">
                <a:solidFill>
                  <a:schemeClr val="tx1"/>
                </a:solidFill>
                <a:latin typeface="Times New Roman" panose="02020603050405020304" pitchFamily="18" charset="0"/>
                <a:ea typeface="+mn-ea"/>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Все текстовые описания кодированию не подлежат.</a:t>
            </a:r>
            <a:r>
              <a:rPr lang="ru-RU" sz="2800" dirty="0" smtClean="0">
                <a:solidFill>
                  <a:schemeClr val="tx1"/>
                </a:solidFill>
                <a:ea typeface="+mn-ea"/>
                <a:cs typeface="+mn-cs"/>
              </a:rPr>
              <a:t/>
            </a:r>
            <a:br>
              <a:rPr lang="ru-RU" sz="2800" dirty="0" smtClean="0">
                <a:solidFill>
                  <a:schemeClr val="tx1"/>
                </a:solidFill>
                <a:ea typeface="+mn-ea"/>
                <a:cs typeface="+mn-cs"/>
              </a:rPr>
            </a:br>
            <a:endParaRPr lang="ru-RU"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90"/>
            <a:ext cx="8543956" cy="5582432"/>
          </a:xfrm>
        </p:spPr>
        <p:txBody>
          <a:bodyPr>
            <a:normAutofit/>
          </a:bodyPr>
          <a:lstStyle/>
          <a:p>
            <a:pPr lvl="0" fontAlgn="base">
              <a:spcAft>
                <a:spcPct val="0"/>
              </a:spcAft>
              <a:defRPr/>
            </a:pPr>
            <a:r>
              <a:rPr lang="ru-RU" altLang="ru-RU" sz="1800" b="1" dirty="0" smtClean="0">
                <a:solidFill>
                  <a:schemeClr val="tx1"/>
                </a:solidFill>
                <a:latin typeface="Times New Roman" panose="02020603050405020304" pitchFamily="18" charset="0"/>
                <a:cs typeface="Times New Roman" panose="02020603050405020304" pitchFamily="18" charset="0"/>
              </a:rPr>
              <a:t>Класс 17. Врожденные аномалии (пороки развития), деформации и хромосомные нарушения.</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en-US" altLang="ru-RU" sz="1800" b="1" dirty="0" smtClean="0">
                <a:solidFill>
                  <a:schemeClr val="tx1"/>
                </a:solidFill>
                <a:latin typeface="Times New Roman" panose="02020603050405020304" pitchFamily="18" charset="0"/>
                <a:cs typeface="Times New Roman" panose="02020603050405020304" pitchFamily="18" charset="0"/>
              </a:rPr>
              <a:t>Q00-Q99</a:t>
            </a:r>
            <a:r>
              <a:rPr lang="ru-RU" altLang="ru-RU" sz="1800" b="1" dirty="0" smtClean="0">
                <a:solidFill>
                  <a:schemeClr val="tx1"/>
                </a:solidFill>
                <a:latin typeface="Times New Roman" panose="02020603050405020304" pitchFamily="18" charset="0"/>
              </a:rPr>
              <a:t/>
            </a:r>
            <a:br>
              <a:rPr lang="ru-RU" altLang="ru-RU" sz="1800" b="1" dirty="0" smtClean="0">
                <a:solidFill>
                  <a:schemeClr val="tx1"/>
                </a:solidFill>
                <a:latin typeface="Times New Roman" panose="02020603050405020304" pitchFamily="18" charset="0"/>
              </a:rPr>
            </a:br>
            <a:r>
              <a:rPr lang="ru-RU" altLang="ru-RU" sz="1800" b="1" dirty="0" smtClean="0">
                <a:solidFill>
                  <a:schemeClr val="tx1"/>
                </a:solidFill>
                <a:latin typeface="Times New Roman" panose="02020603050405020304" pitchFamily="18" charset="0"/>
                <a:cs typeface="Times New Roman" panose="02020603050405020304" pitchFamily="18" charset="0"/>
              </a:rPr>
              <a:t>Класс 18. Симптомы, признаки и отклонения от нормы, выявленные при клинических и лабораторных исследованиях, не классифицированные в других рубриках. </a:t>
            </a:r>
            <a:r>
              <a:rPr lang="en-US" altLang="ru-RU" sz="1800" b="1" dirty="0" smtClean="0">
                <a:solidFill>
                  <a:schemeClr val="tx1"/>
                </a:solidFill>
                <a:latin typeface="Times New Roman" panose="02020603050405020304" pitchFamily="18" charset="0"/>
                <a:cs typeface="Times New Roman" panose="02020603050405020304" pitchFamily="18" charset="0"/>
              </a:rPr>
              <a:t>R00-R</a:t>
            </a:r>
            <a:r>
              <a:rPr lang="ru-RU" altLang="ru-RU" sz="1800" b="1" dirty="0" smtClean="0">
                <a:solidFill>
                  <a:schemeClr val="tx1"/>
                </a:solidFill>
                <a:latin typeface="Times New Roman" panose="02020603050405020304" pitchFamily="18" charset="0"/>
                <a:cs typeface="Times New Roman" panose="02020603050405020304" pitchFamily="18" charset="0"/>
              </a:rPr>
              <a:t/>
            </a:r>
            <a:br>
              <a:rPr lang="ru-RU" altLang="ru-RU" sz="1800" b="1" dirty="0" smtClean="0">
                <a:solidFill>
                  <a:schemeClr val="tx1"/>
                </a:solidFill>
                <a:latin typeface="Times New Roman" panose="02020603050405020304" pitchFamily="18" charset="0"/>
                <a:cs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Состояния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из </a:t>
            </a:r>
            <a:r>
              <a:rPr lang="en-US"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18 класса (стр. 19.0), не должны регистрироваться как заболевания</a:t>
            </a:r>
            <a:r>
              <a:rPr lang="ru-RU" alt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altLang="ru-RU" sz="1800" b="1" dirty="0" smtClean="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29642" cy="5796746"/>
          </a:xfrm>
        </p:spPr>
        <p:txBody>
          <a:bodyPr>
            <a:normAutofit/>
          </a:bodyPr>
          <a:lstStyle/>
          <a:p>
            <a:pPr lvl="0" fontAlgn="base">
              <a:spcAft>
                <a:spcPct val="0"/>
              </a:spcAft>
              <a:defRPr/>
            </a:pPr>
            <a:r>
              <a:rPr lang="ru-RU" altLang="ru-RU" sz="1600" b="1" dirty="0" smtClean="0">
                <a:solidFill>
                  <a:schemeClr val="tx1"/>
                </a:solidFill>
                <a:latin typeface="Times New Roman" panose="02020603050405020304" pitchFamily="18" charset="0"/>
                <a:cs typeface="Times New Roman" panose="02020603050405020304" pitchFamily="18" charset="0"/>
              </a:rPr>
              <a:t>Класс 19. Травмы, отравления и некоторые другие последствия воздействия внешних причин.</a:t>
            </a:r>
            <a:r>
              <a:rPr lang="en-US" altLang="ru-RU" sz="1600" b="1" dirty="0" smtClean="0">
                <a:solidFill>
                  <a:schemeClr val="tx1"/>
                </a:solidFill>
                <a:latin typeface="Times New Roman" panose="02020603050405020304" pitchFamily="18" charset="0"/>
                <a:cs typeface="Times New Roman" panose="02020603050405020304" pitchFamily="18" charset="0"/>
              </a:rPr>
              <a:t> S00-T9</a:t>
            </a:r>
            <a:r>
              <a:rPr lang="en-US" altLang="ru-RU" sz="1600" dirty="0" smtClean="0">
                <a:solidFill>
                  <a:schemeClr val="tx1"/>
                </a:solidFill>
                <a:latin typeface="Times New Roman" panose="02020603050405020304" pitchFamily="18" charset="0"/>
                <a:cs typeface="Times New Roman" panose="02020603050405020304" pitchFamily="18" charset="0"/>
              </a:rPr>
              <a:t>8</a:t>
            </a:r>
            <a:r>
              <a:rPr lang="ru-RU" altLang="ru-RU" sz="1600" dirty="0" smtClean="0">
                <a:solidFill>
                  <a:schemeClr val="tx1"/>
                </a:solidFill>
                <a:latin typeface="Times New Roman" panose="02020603050405020304" pitchFamily="18" charset="0"/>
                <a:cs typeface="Times New Roman" panose="02020603050405020304" pitchFamily="18" charset="0"/>
              </a:rPr>
              <a:t/>
            </a:r>
            <a:br>
              <a:rPr lang="ru-RU" altLang="ru-RU" sz="1600"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Состояния  должны соответствовать патологическим состояниям, указанным в форме №57 «Сведения  о  травмах, отравлениях и  некоторых  других  последствиях  воздействия внешних причин».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Графы  4 и 9  могут быть не  равны.  </a:t>
            </a:r>
            <a:r>
              <a:rPr lang="ru-RU" sz="1600" b="1" dirty="0" smtClean="0">
                <a:solidFill>
                  <a:schemeClr val="tx1"/>
                </a:solidFill>
              </a:rPr>
              <a:t/>
            </a:r>
            <a:br>
              <a:rPr lang="ru-RU" sz="1600" b="1" dirty="0" smtClean="0">
                <a:solidFill>
                  <a:schemeClr val="tx1"/>
                </a:solidFill>
              </a:rPr>
            </a:br>
            <a:r>
              <a:rPr lang="ru-RU" altLang="ru-RU" sz="1600" b="1" dirty="0" smtClean="0">
                <a:solidFill>
                  <a:schemeClr val="tx1"/>
                </a:solidFill>
                <a:latin typeface="Times New Roman" panose="02020603050405020304" pitchFamily="18" charset="0"/>
                <a:cs typeface="Times New Roman" panose="02020603050405020304" pitchFamily="18" charset="0"/>
              </a:rPr>
              <a:t>Примеры шифрования последствий травм:</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Отдалённые последствия перелома можно шифровать: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 М84.1 – несрастание перелома,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 М82.2 – замедленное сращение перелома.</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Последствия ЧМТ кодируются в зависимости от клиники проявлений: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 хроническая посттравматическая  головная боль G44.3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 травматическая  транзиторная  церебральная  ишемия  G45.8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 др. уточнённое  поражение головного мозга, в том числе травматическая болезнь мозга G93.8 </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 энцефалопатия посттравматическая F07.2</a:t>
            </a:r>
            <a:br>
              <a:rPr lang="ru-RU" altLang="ru-RU" sz="1600" b="1" dirty="0" smtClean="0">
                <a:solidFill>
                  <a:schemeClr val="tx1"/>
                </a:solidFill>
                <a:latin typeface="Times New Roman" panose="02020603050405020304" pitchFamily="18" charset="0"/>
                <a:cs typeface="Times New Roman" panose="02020603050405020304" pitchFamily="18" charset="0"/>
              </a:rPr>
            </a:br>
            <a:r>
              <a:rPr lang="ru-RU" altLang="ru-RU" sz="1600" b="1" dirty="0" smtClean="0">
                <a:solidFill>
                  <a:schemeClr val="tx1"/>
                </a:solidFill>
                <a:latin typeface="Times New Roman" panose="02020603050405020304" pitchFamily="18" charset="0"/>
                <a:cs typeface="Times New Roman" panose="02020603050405020304" pitchFamily="18" charset="0"/>
              </a:rPr>
              <a:t>       - энцефалопатия  неуточнённая  G93.4,  относящиеся к патологии нервной системы</a:t>
            </a:r>
            <a:r>
              <a:rPr lang="ru-RU" altLang="ru-RU" sz="1600" b="1" dirty="0" smtClean="0">
                <a:solidFill>
                  <a:srgbClr val="002060"/>
                </a:solidFill>
                <a:latin typeface="Times New Roman" panose="02020603050405020304" pitchFamily="18" charset="0"/>
                <a:cs typeface="Times New Roman" panose="02020603050405020304" pitchFamily="18" charset="0"/>
              </a:rPr>
              <a:t/>
            </a:r>
            <a:br>
              <a:rPr lang="ru-RU" altLang="ru-RU" sz="1600" b="1" dirty="0" smtClean="0">
                <a:solidFill>
                  <a:srgbClr val="002060"/>
                </a:solidFill>
                <a:latin typeface="Times New Roman" panose="02020603050405020304" pitchFamily="18" charset="0"/>
                <a:cs typeface="Times New Roman" panose="02020603050405020304" pitchFamily="18" charset="0"/>
              </a:rPr>
            </a:br>
            <a:endParaRPr lang="ru-RU"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543956" cy="2153408"/>
          </a:xfrm>
        </p:spPr>
        <p:txBody>
          <a:bodyPr>
            <a:normAutofit/>
          </a:bodyPr>
          <a:lstStyle/>
          <a:p>
            <a:r>
              <a:rPr lang="ru-RU" altLang="ru-RU" sz="1800" b="1" dirty="0" smtClean="0">
                <a:solidFill>
                  <a:schemeClr val="tx1"/>
                </a:solidFill>
                <a:latin typeface="Times New Roman" panose="02020603050405020304" pitchFamily="18" charset="0"/>
                <a:cs typeface="Times New Roman" panose="02020603050405020304" pitchFamily="18" charset="0"/>
              </a:rPr>
              <a:t>Класс 21. Факторы, влияющие на состояние здоровья населения и обращения в учреждения здравоохранения. </a:t>
            </a:r>
            <a:r>
              <a:rPr lang="en-US" altLang="ru-RU" sz="1800" b="1" dirty="0" smtClean="0">
                <a:solidFill>
                  <a:schemeClr val="tx1"/>
                </a:solidFill>
                <a:latin typeface="Times New Roman" panose="02020603050405020304" pitchFamily="18" charset="0"/>
                <a:cs typeface="Times New Roman" panose="02020603050405020304" pitchFamily="18" charset="0"/>
              </a:rPr>
              <a:t>Z00-Z99</a:t>
            </a:r>
            <a:r>
              <a:rPr lang="ru-RU" altLang="ru-RU" sz="1800" b="1" dirty="0" smtClean="0">
                <a:solidFill>
                  <a:schemeClr val="tx1"/>
                </a:solidFill>
                <a:latin typeface="Times New Roman" panose="02020603050405020304" pitchFamily="18" charset="0"/>
              </a:rPr>
              <a:t/>
            </a:r>
            <a:br>
              <a:rPr lang="ru-RU" altLang="ru-RU" sz="1800" b="1" dirty="0" smtClean="0">
                <a:solidFill>
                  <a:schemeClr val="tx1"/>
                </a:solidFill>
                <a:latin typeface="Times New Roman" panose="02020603050405020304" pitchFamily="18" charset="0"/>
              </a:rPr>
            </a:br>
            <a:r>
              <a:rPr lang="ru-RU" altLang="ru-RU" sz="1800" b="1" dirty="0" smtClean="0">
                <a:solidFill>
                  <a:schemeClr val="tx1"/>
                </a:solidFill>
                <a:latin typeface="Times New Roman" panose="02020603050405020304" pitchFamily="18" charset="0"/>
                <a:ea typeface="+mn-ea"/>
                <a:cs typeface="Times New Roman" panose="02020603050405020304" pitchFamily="18" charset="0"/>
              </a:rPr>
              <a:t> </a:t>
            </a:r>
            <a:r>
              <a:rPr lang="ru-RU" altLang="ru-RU" sz="1800" b="1" dirty="0" smtClean="0">
                <a:solidFill>
                  <a:srgbClr val="FF0000"/>
                </a:solidFill>
                <a:latin typeface="Times New Roman" panose="02020603050405020304" pitchFamily="18" charset="0"/>
                <a:ea typeface="+mn-ea"/>
                <a:cs typeface="Times New Roman" panose="02020603050405020304" pitchFamily="18" charset="0"/>
              </a:rPr>
              <a:t>В класс Z  входят  данные  о здоровых людях, у которых отклонения от нормы еще не  трансформировались в определенную патологию. </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7972452" cy="5153804"/>
          </a:xfrm>
        </p:spPr>
        <p:txBody>
          <a:bodyPr>
            <a:normAutofit/>
          </a:bodyPr>
          <a:lstStyle/>
          <a:p>
            <a:pPr lvl="0">
              <a:spcBef>
                <a:spcPts val="0"/>
              </a:spcBef>
              <a:defRPr/>
            </a:pPr>
            <a:r>
              <a:rPr lang="ru-RU" altLang="ru-RU" sz="1800" b="1" dirty="0" smtClean="0">
                <a:solidFill>
                  <a:srgbClr val="C00000"/>
                </a:solidFill>
                <a:latin typeface="Times New Roman" panose="02020603050405020304" pitchFamily="18" charset="0"/>
                <a:cs typeface="Times New Roman" panose="02020603050405020304" pitchFamily="18" charset="0"/>
              </a:rPr>
              <a:t>Таблицы 2000, 3000, 4000</a:t>
            </a:r>
            <a:br>
              <a:rPr lang="ru-RU" altLang="ru-RU" sz="1800" b="1" dirty="0" smtClean="0">
                <a:solidFill>
                  <a:srgbClr val="C00000"/>
                </a:solidFill>
                <a:latin typeface="Times New Roman" panose="02020603050405020304" pitchFamily="18" charset="0"/>
                <a:cs typeface="Times New Roman" panose="02020603050405020304" pitchFamily="18" charset="0"/>
              </a:rPr>
            </a:br>
            <a:r>
              <a:rPr lang="ru-RU" altLang="ru-RU" sz="1800" b="1" dirty="0" smtClean="0">
                <a:solidFill>
                  <a:srgbClr val="C00000"/>
                </a:solidFill>
                <a:latin typeface="Times New Roman" panose="02020603050405020304" pitchFamily="18" charset="0"/>
                <a:cs typeface="Times New Roman" panose="02020603050405020304" pitchFamily="18" charset="0"/>
              </a:rPr>
              <a:t/>
            </a:r>
            <a:br>
              <a:rPr lang="ru-RU" altLang="ru-RU" sz="1800" b="1" dirty="0" smtClean="0">
                <a:solidFill>
                  <a:srgbClr val="C00000"/>
                </a:solidFill>
                <a:latin typeface="Times New Roman" panose="02020603050405020304" pitchFamily="18" charset="0"/>
                <a:cs typeface="Times New Roman" panose="02020603050405020304" pitchFamily="18" charset="0"/>
              </a:rPr>
            </a:br>
            <a:r>
              <a:rPr lang="ru-RU" altLang="ru-RU" sz="1800" b="1" dirty="0" smtClean="0">
                <a:solidFill>
                  <a:srgbClr val="C00000"/>
                </a:solidFill>
                <a:latin typeface="Times New Roman" panose="02020603050405020304" pitchFamily="18" charset="0"/>
                <a:cs typeface="Times New Roman" panose="02020603050405020304" pitchFamily="18" charset="0"/>
              </a:rPr>
              <a:t>строки: 5.1.1, 5.11, 5.12, 5.13, 5.14, 5.15, 7.8.2, 18.2, 18.5, 18.6, 18.7, 18.9 по графе 9 – (Х – должен стоять 0), если стоит число – представить пояснительную записку.</a:t>
            </a:r>
            <a:br>
              <a:rPr lang="ru-RU" altLang="ru-RU" sz="1800" b="1" dirty="0" smtClean="0">
                <a:solidFill>
                  <a:srgbClr val="C00000"/>
                </a:solidFill>
                <a:latin typeface="Times New Roman" panose="02020603050405020304" pitchFamily="18" charset="0"/>
                <a:cs typeface="Times New Roman" panose="02020603050405020304" pitchFamily="18" charset="0"/>
              </a:rPr>
            </a:br>
            <a:r>
              <a:rPr lang="ru-RU" altLang="ru-RU" sz="1800" b="1" dirty="0" smtClean="0">
                <a:solidFill>
                  <a:srgbClr val="C00000"/>
                </a:solidFill>
                <a:latin typeface="Times New Roman" panose="02020603050405020304" pitchFamily="18" charset="0"/>
                <a:cs typeface="Times New Roman" panose="02020603050405020304" pitchFamily="18" charset="0"/>
              </a:rPr>
              <a:t/>
            </a:r>
            <a:br>
              <a:rPr lang="ru-RU" altLang="ru-RU" sz="1800" b="1" dirty="0" smtClean="0">
                <a:solidFill>
                  <a:srgbClr val="C00000"/>
                </a:solidFill>
                <a:latin typeface="Times New Roman" panose="02020603050405020304" pitchFamily="18" charset="0"/>
                <a:cs typeface="Times New Roman" panose="02020603050405020304" pitchFamily="18" charset="0"/>
              </a:rPr>
            </a:br>
            <a:r>
              <a:rPr lang="ru-RU" altLang="ru-RU" sz="1800" b="1" dirty="0" smtClean="0">
                <a:solidFill>
                  <a:srgbClr val="C00000"/>
                </a:solidFill>
                <a:latin typeface="Times New Roman" panose="02020603050405020304" pitchFamily="18" charset="0"/>
                <a:cs typeface="Times New Roman" panose="02020603050405020304" pitchFamily="18" charset="0"/>
              </a:rPr>
              <a:t>                                                                   Талица 4000</a:t>
            </a:r>
            <a:br>
              <a:rPr lang="ru-RU" altLang="ru-RU" sz="1800" b="1" dirty="0" smtClean="0">
                <a:solidFill>
                  <a:srgbClr val="C00000"/>
                </a:solidFill>
                <a:latin typeface="Times New Roman" panose="02020603050405020304" pitchFamily="18" charset="0"/>
                <a:cs typeface="Times New Roman" panose="02020603050405020304" pitchFamily="18" charset="0"/>
              </a:rPr>
            </a:br>
            <a:r>
              <a:rPr lang="ru-RU" altLang="ru-RU" sz="1800" b="1" dirty="0" smtClean="0">
                <a:solidFill>
                  <a:srgbClr val="C00000"/>
                </a:solidFill>
                <a:latin typeface="Times New Roman" panose="02020603050405020304" pitchFamily="18" charset="0"/>
                <a:cs typeface="Times New Roman" panose="02020603050405020304" pitchFamily="18" charset="0"/>
              </a:rPr>
              <a:t/>
            </a:r>
            <a:br>
              <a:rPr lang="ru-RU" altLang="ru-RU" sz="1800" b="1" dirty="0" smtClean="0">
                <a:solidFill>
                  <a:srgbClr val="C00000"/>
                </a:solidFill>
                <a:latin typeface="Times New Roman" panose="02020603050405020304" pitchFamily="18" charset="0"/>
                <a:cs typeface="Times New Roman" panose="02020603050405020304" pitchFamily="18" charset="0"/>
              </a:rPr>
            </a:br>
            <a:r>
              <a:rPr lang="ru-RU" altLang="ru-RU" sz="1800" b="1" dirty="0" smtClean="0">
                <a:solidFill>
                  <a:srgbClr val="C00000"/>
                </a:solidFill>
                <a:latin typeface="Times New Roman" panose="02020603050405020304" pitchFamily="18" charset="0"/>
                <a:cs typeface="Times New Roman" panose="02020603050405020304" pitchFamily="18" charset="0"/>
              </a:rPr>
              <a:t>строки: 5.7, 5.8, 7.10, 13.1, 15.9, 15.11 по графа 9 – (Х – должен стоять 0), если стоит число – проверить первичную документацию.</a:t>
            </a:r>
            <a:r>
              <a:rPr lang="ru-RU" altLang="ru-RU" sz="5400" b="1" dirty="0" smtClean="0">
                <a:solidFill>
                  <a:srgbClr val="C00000"/>
                </a:solidFill>
                <a:latin typeface="Times New Roman" panose="02020603050405020304" pitchFamily="18" charset="0"/>
                <a:cs typeface="Times New Roman" panose="02020603050405020304" pitchFamily="18" charset="0"/>
              </a:rPr>
              <a:t/>
            </a:r>
            <a:br>
              <a:rPr lang="ru-RU" altLang="ru-RU" sz="5400" b="1" dirty="0" smtClean="0">
                <a:solidFill>
                  <a:srgbClr val="C00000"/>
                </a:solidFill>
                <a:latin typeface="Times New Roman" panose="02020603050405020304" pitchFamily="18" charset="0"/>
                <a:cs typeface="Times New Roman" panose="02020603050405020304" pitchFamily="18" charset="0"/>
              </a:rPr>
            </a:br>
            <a:r>
              <a:rPr lang="ru-RU" sz="1800" b="1" kern="0" dirty="0" smtClean="0">
                <a:solidFill>
                  <a:schemeClr val="tx1"/>
                </a:solidFill>
                <a:latin typeface="Times New Roman" panose="02020603050405020304" pitchFamily="18" charset="0"/>
                <a:ea typeface="+mn-ea"/>
                <a:cs typeface="Times New Roman" panose="02020603050405020304" pitchFamily="18" charset="0"/>
              </a:rPr>
              <a:t>При межгодовой разнице 10% и более, необходимо предоставить пояснительную записку по каждой строке.</a:t>
            </a:r>
            <a:r>
              <a:rPr lang="ru-RU" sz="1800" b="1" kern="0" dirty="0" smtClean="0">
                <a:solidFill>
                  <a:srgbClr val="002060"/>
                </a:solidFill>
                <a:latin typeface="Times New Roman" panose="02020603050405020304" pitchFamily="18" charset="0"/>
                <a:ea typeface="+mn-ea"/>
                <a:cs typeface="Times New Roman" panose="02020603050405020304" pitchFamily="18" charset="0"/>
              </a:rPr>
              <a:t/>
            </a:r>
            <a:br>
              <a:rPr lang="ru-RU" sz="1800" b="1" kern="0" dirty="0" smtClean="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000240"/>
            <a:ext cx="8401080" cy="2439160"/>
          </a:xfrm>
        </p:spPr>
        <p:txBody>
          <a:bodyPr>
            <a:normAutofit fontScale="90000"/>
          </a:bodyPr>
          <a:lstStyle/>
          <a:p>
            <a:pPr lvl="0">
              <a:lnSpc>
                <a:spcPct val="90000"/>
              </a:lnSpc>
              <a:spcBef>
                <a:spcPts val="1000"/>
              </a:spcBef>
            </a:pPr>
            <a:r>
              <a:rPr lang="ru-RU" sz="1800" b="1" kern="0" dirty="0" smtClean="0">
                <a:solidFill>
                  <a:schemeClr val="tx1"/>
                </a:solidFill>
                <a:latin typeface="Times New Roman" panose="02020603050405020304" pitchFamily="18" charset="0"/>
                <a:ea typeface="+mn-ea"/>
                <a:cs typeface="Times New Roman" panose="02020603050405020304" pitchFamily="18" charset="0"/>
              </a:rPr>
              <a:t>Сведения о заболеваемости COVID-19 показываются только в строк 21.0 и по другим строкам (пневмония и др.) не показывается.</a:t>
            </a:r>
            <a:br>
              <a:rPr lang="ru-RU" sz="1800" b="1" kern="0" dirty="0" smtClean="0">
                <a:solidFill>
                  <a:schemeClr val="tx1"/>
                </a:solidFill>
                <a:latin typeface="Times New Roman" panose="02020603050405020304" pitchFamily="18" charset="0"/>
                <a:ea typeface="+mn-ea"/>
                <a:cs typeface="Times New Roman" panose="02020603050405020304" pitchFamily="18" charset="0"/>
              </a:rPr>
            </a:br>
            <a:r>
              <a:rPr lang="ru-RU" sz="1800" b="1" kern="0" dirty="0" smtClean="0">
                <a:solidFill>
                  <a:schemeClr val="tx1"/>
                </a:solidFill>
                <a:latin typeface="Times New Roman" panose="02020603050405020304" pitchFamily="18" charset="0"/>
                <a:ea typeface="+mn-ea"/>
                <a:cs typeface="Times New Roman" panose="02020603050405020304" pitchFamily="18" charset="0"/>
              </a:rPr>
              <a:t/>
            </a:r>
            <a:br>
              <a:rPr lang="ru-RU" sz="1800" b="1" kern="0" dirty="0" smtClean="0">
                <a:solidFill>
                  <a:schemeClr val="tx1"/>
                </a:solidFill>
                <a:latin typeface="Times New Roman" panose="02020603050405020304" pitchFamily="18" charset="0"/>
                <a:ea typeface="+mn-ea"/>
                <a:cs typeface="Times New Roman" panose="02020603050405020304" pitchFamily="18" charset="0"/>
              </a:rPr>
            </a:br>
            <a:r>
              <a:rPr lang="ru-RU" sz="1800" b="1" kern="0" dirty="0" smtClean="0">
                <a:solidFill>
                  <a:schemeClr val="tx1"/>
                </a:solidFill>
                <a:latin typeface="Times New Roman" panose="02020603050405020304" pitchFamily="18" charset="0"/>
                <a:ea typeface="+mn-ea"/>
                <a:cs typeface="Times New Roman" panose="02020603050405020304" pitchFamily="18" charset="0"/>
              </a:rPr>
              <a:t>На диспансерный учет берутся все пациенты перенесших заболевание, сроком на 1 год. </a:t>
            </a:r>
            <a:br>
              <a:rPr lang="ru-RU" sz="1800" b="1" kern="0" dirty="0" smtClean="0">
                <a:solidFill>
                  <a:schemeClr val="tx1"/>
                </a:solidFill>
                <a:latin typeface="Times New Roman" panose="02020603050405020304" pitchFamily="18" charset="0"/>
                <a:ea typeface="+mn-ea"/>
                <a:cs typeface="Times New Roman" panose="02020603050405020304" pitchFamily="18" charset="0"/>
              </a:rPr>
            </a:br>
            <a:r>
              <a:rPr lang="ru-RU" sz="1800" b="1" kern="0" dirty="0" smtClean="0">
                <a:solidFill>
                  <a:schemeClr val="tx1"/>
                </a:solidFill>
                <a:latin typeface="Times New Roman" panose="02020603050405020304" pitchFamily="18" charset="0"/>
                <a:ea typeface="+mn-ea"/>
                <a:cs typeface="Times New Roman" panose="02020603050405020304" pitchFamily="18" charset="0"/>
              </a:rPr>
              <a:t>Разница между переболевшими и взятыми на диспансерный учет на умерших.</a:t>
            </a:r>
            <a:r>
              <a:rPr lang="ru-RU" sz="1800" b="1" kern="0" dirty="0" smtClean="0">
                <a:solidFill>
                  <a:srgbClr val="002060"/>
                </a:solidFill>
                <a:latin typeface="Times New Roman" panose="02020603050405020304" pitchFamily="18" charset="0"/>
                <a:ea typeface="+mn-ea"/>
                <a:cs typeface="Times New Roman" panose="02020603050405020304" pitchFamily="18" charset="0"/>
              </a:rPr>
              <a:t/>
            </a:r>
            <a:br>
              <a:rPr lang="ru-RU" sz="1800" b="1" kern="0" dirty="0" smtClean="0">
                <a:solidFill>
                  <a:srgbClr val="002060"/>
                </a:solidFill>
                <a:latin typeface="Times New Roman" panose="02020603050405020304" pitchFamily="18" charset="0"/>
                <a:ea typeface="+mn-ea"/>
                <a:cs typeface="Times New Roman" panose="02020603050405020304" pitchFamily="18" charset="0"/>
              </a:rPr>
            </a:br>
            <a:r>
              <a:rPr lang="ru-RU" sz="1800" b="1" kern="0" dirty="0" smtClean="0">
                <a:solidFill>
                  <a:srgbClr val="002060"/>
                </a:solidFill>
                <a:latin typeface="Times New Roman" panose="02020603050405020304" pitchFamily="18" charset="0"/>
                <a:ea typeface="+mn-ea"/>
                <a:cs typeface="Times New Roman" panose="02020603050405020304" pitchFamily="18" charset="0"/>
              </a:rPr>
              <a:t/>
            </a:r>
            <a:br>
              <a:rPr lang="ru-RU" sz="1800" b="1" kern="0" dirty="0" smtClean="0">
                <a:solidFill>
                  <a:srgbClr val="002060"/>
                </a:solidFill>
                <a:latin typeface="Times New Roman" panose="02020603050405020304" pitchFamily="18" charset="0"/>
                <a:ea typeface="+mn-ea"/>
                <a:cs typeface="Times New Roman" panose="02020603050405020304" pitchFamily="18" charset="0"/>
              </a:rPr>
            </a:br>
            <a:r>
              <a:rPr lang="ru-RU" sz="1800" b="1" dirty="0" smtClean="0">
                <a:solidFill>
                  <a:srgbClr val="002060"/>
                </a:solidFill>
                <a:latin typeface="Times New Roman" panose="02020603050405020304" pitchFamily="18" charset="0"/>
                <a:ea typeface="+mn-ea"/>
                <a:cs typeface="Times New Roman" panose="02020603050405020304" pitchFamily="18" charset="0"/>
              </a:rPr>
              <a:t/>
            </a:r>
            <a:br>
              <a:rPr lang="ru-RU" sz="1800" b="1" dirty="0" smtClean="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929198"/>
            <a:ext cx="8305800" cy="1143000"/>
          </a:xfrm>
        </p:spPr>
        <p:txBody>
          <a:bodyPr>
            <a:normAutofit fontScale="90000"/>
          </a:bodyPr>
          <a:lstStyle/>
          <a:p>
            <a:pPr lvl="0">
              <a:lnSpc>
                <a:spcPct val="90000"/>
              </a:lnSpc>
              <a:spcBef>
                <a:spcPts val="1000"/>
              </a:spcBef>
            </a:pPr>
            <a:r>
              <a:rPr lang="ru-RU" sz="2800" dirty="0" smtClean="0">
                <a:solidFill>
                  <a:schemeClr val="tx1"/>
                </a:solidFill>
                <a:latin typeface="Times New Roman" panose="02020603050405020304" pitchFamily="18" charset="0"/>
                <a:ea typeface="+mn-ea"/>
                <a:cs typeface="Times New Roman" panose="02020603050405020304" pitchFamily="18" charset="0"/>
              </a:rPr>
              <a:t>1. Поступил в стационар с </a:t>
            </a:r>
            <a:r>
              <a:rPr lang="en-US" sz="2800" dirty="0" smtClean="0">
                <a:solidFill>
                  <a:schemeClr val="tx1"/>
                </a:solidFill>
                <a:latin typeface="Times New Roman" panose="02020603050405020304" pitchFamily="18" charset="0"/>
                <a:ea typeface="+mn-ea"/>
                <a:cs typeface="Times New Roman" panose="02020603050405020304" pitchFamily="18" charset="0"/>
              </a:rPr>
              <a:t>U</a:t>
            </a:r>
            <a:r>
              <a:rPr lang="ru-RU" sz="2800" dirty="0" smtClean="0">
                <a:solidFill>
                  <a:schemeClr val="tx1"/>
                </a:solidFill>
                <a:latin typeface="Times New Roman" panose="02020603050405020304" pitchFamily="18" charset="0"/>
                <a:ea typeface="+mn-ea"/>
                <a:cs typeface="Times New Roman" panose="02020603050405020304" pitchFamily="18" charset="0"/>
              </a:rPr>
              <a:t>07;</a:t>
            </a:r>
            <a:br>
              <a:rPr lang="ru-RU" sz="2800" dirty="0" smtClean="0">
                <a:solidFill>
                  <a:schemeClr val="tx1"/>
                </a:solidFill>
                <a:latin typeface="Times New Roman" panose="02020603050405020304" pitchFamily="18" charset="0"/>
                <a:ea typeface="+mn-ea"/>
                <a:cs typeface="Times New Roman" panose="02020603050405020304" pitchFamily="18" charset="0"/>
              </a:rPr>
            </a:br>
            <a:r>
              <a:rPr lang="ru-RU" sz="2800" dirty="0" smtClean="0">
                <a:solidFill>
                  <a:schemeClr val="tx1"/>
                </a:solidFill>
                <a:latin typeface="Times New Roman" panose="02020603050405020304" pitchFamily="18" charset="0"/>
                <a:ea typeface="+mn-ea"/>
                <a:cs typeface="Times New Roman" panose="02020603050405020304" pitchFamily="18" charset="0"/>
              </a:rPr>
              <a:t>2. После отрицательного ПЦР-теста переведен на долечивание в АПУ;</a:t>
            </a:r>
            <a:r>
              <a:rPr lang="ru-RU" sz="2800" dirty="0" smtClean="0">
                <a:solidFill>
                  <a:srgbClr val="002060"/>
                </a:solidFill>
                <a:latin typeface="Times New Roman" panose="02020603050405020304" pitchFamily="18" charset="0"/>
                <a:ea typeface="+mn-ea"/>
                <a:cs typeface="Times New Roman" panose="02020603050405020304" pitchFamily="18" charset="0"/>
              </a:rPr>
              <a:t/>
            </a:r>
            <a:br>
              <a:rPr lang="ru-RU" sz="2800" dirty="0" smtClean="0">
                <a:solidFill>
                  <a:srgbClr val="002060"/>
                </a:solidFill>
                <a:latin typeface="Times New Roman" panose="02020603050405020304" pitchFamily="18" charset="0"/>
                <a:ea typeface="+mn-ea"/>
                <a:cs typeface="Times New Roman" panose="02020603050405020304" pitchFamily="18" charset="0"/>
              </a:rPr>
            </a:br>
            <a:r>
              <a:rPr lang="ru-RU" sz="2800" dirty="0" smtClean="0">
                <a:solidFill>
                  <a:srgbClr val="C00000"/>
                </a:solidFill>
                <a:latin typeface="Times New Roman" panose="02020603050405020304" pitchFamily="18" charset="0"/>
                <a:ea typeface="+mn-ea"/>
                <a:cs typeface="Times New Roman" panose="02020603050405020304" pitchFamily="18" charset="0"/>
              </a:rPr>
              <a:t>3. АПУ лечит с </a:t>
            </a:r>
            <a:r>
              <a:rPr lang="en-US" sz="2800" dirty="0" smtClean="0">
                <a:solidFill>
                  <a:srgbClr val="C00000"/>
                </a:solidFill>
                <a:latin typeface="Times New Roman" panose="02020603050405020304" pitchFamily="18" charset="0"/>
                <a:ea typeface="+mn-ea"/>
                <a:cs typeface="Times New Roman" panose="02020603050405020304" pitchFamily="18" charset="0"/>
              </a:rPr>
              <a:t>J</a:t>
            </a:r>
            <a:r>
              <a:rPr lang="ru-RU" sz="2800" dirty="0" smtClean="0">
                <a:solidFill>
                  <a:srgbClr val="C00000"/>
                </a:solidFill>
                <a:latin typeface="Times New Roman" panose="02020603050405020304" pitchFamily="18" charset="0"/>
                <a:ea typeface="+mn-ea"/>
                <a:cs typeface="Times New Roman" panose="02020603050405020304" pitchFamily="18" charset="0"/>
              </a:rPr>
              <a:t>;</a:t>
            </a:r>
            <a:br>
              <a:rPr lang="ru-RU" sz="2800" dirty="0" smtClean="0">
                <a:solidFill>
                  <a:srgbClr val="C00000"/>
                </a:solidFill>
                <a:latin typeface="Times New Roman" panose="02020603050405020304" pitchFamily="18" charset="0"/>
                <a:ea typeface="+mn-ea"/>
                <a:cs typeface="Times New Roman" panose="02020603050405020304" pitchFamily="18" charset="0"/>
              </a:rPr>
            </a:br>
            <a:r>
              <a:rPr lang="ru-RU" sz="2800" dirty="0" smtClean="0">
                <a:solidFill>
                  <a:srgbClr val="C00000"/>
                </a:solidFill>
                <a:latin typeface="Times New Roman" panose="02020603050405020304" pitchFamily="18" charset="0"/>
                <a:ea typeface="+mn-ea"/>
                <a:cs typeface="Times New Roman" panose="02020603050405020304" pitchFamily="18" charset="0"/>
              </a:rPr>
              <a:t>4. Выздоровление с </a:t>
            </a:r>
            <a:r>
              <a:rPr lang="en-US" sz="2800" dirty="0" smtClean="0">
                <a:solidFill>
                  <a:srgbClr val="C00000"/>
                </a:solidFill>
                <a:latin typeface="Times New Roman" panose="02020603050405020304" pitchFamily="18" charset="0"/>
                <a:ea typeface="+mn-ea"/>
                <a:cs typeface="Times New Roman" panose="02020603050405020304" pitchFamily="18" charset="0"/>
              </a:rPr>
              <a:t>J</a:t>
            </a:r>
            <a:r>
              <a:rPr lang="ru-RU" sz="2800" dirty="0" smtClean="0">
                <a:solidFill>
                  <a:srgbClr val="C00000"/>
                </a:solidFill>
                <a:latin typeface="Times New Roman" panose="02020603050405020304" pitchFamily="18" charset="0"/>
                <a:ea typeface="+mn-ea"/>
                <a:cs typeface="Times New Roman" panose="02020603050405020304" pitchFamily="18" charset="0"/>
              </a:rPr>
              <a:t>, при этом выздоровления с </a:t>
            </a:r>
            <a:r>
              <a:rPr lang="en-US" sz="2800" dirty="0" smtClean="0">
                <a:solidFill>
                  <a:srgbClr val="C00000"/>
                </a:solidFill>
                <a:latin typeface="Times New Roman" panose="02020603050405020304" pitchFamily="18" charset="0"/>
                <a:ea typeface="+mn-ea"/>
                <a:cs typeface="Times New Roman" panose="02020603050405020304" pitchFamily="18" charset="0"/>
              </a:rPr>
              <a:t>U</a:t>
            </a:r>
            <a:r>
              <a:rPr lang="ru-RU" sz="2800" dirty="0" smtClean="0">
                <a:solidFill>
                  <a:srgbClr val="C00000"/>
                </a:solidFill>
                <a:latin typeface="Times New Roman" panose="02020603050405020304" pitchFamily="18" charset="0"/>
                <a:ea typeface="+mn-ea"/>
                <a:cs typeface="Times New Roman" panose="02020603050405020304" pitchFamily="18" charset="0"/>
              </a:rPr>
              <a:t> нет (там был перевод на амбулаторное лечение).</a:t>
            </a:r>
            <a:br>
              <a:rPr lang="ru-RU" sz="2800" dirty="0" smtClean="0">
                <a:solidFill>
                  <a:srgbClr val="C00000"/>
                </a:solidFill>
                <a:latin typeface="Times New Roman" panose="02020603050405020304" pitchFamily="18" charset="0"/>
                <a:ea typeface="+mn-ea"/>
                <a:cs typeface="Times New Roman" panose="02020603050405020304" pitchFamily="18" charset="0"/>
              </a:rPr>
            </a:br>
            <a:r>
              <a:rPr lang="ru-RU" sz="2800" dirty="0" smtClean="0">
                <a:solidFill>
                  <a:srgbClr val="C00000"/>
                </a:solidFill>
                <a:latin typeface="Times New Roman" panose="02020603050405020304" pitchFamily="18" charset="0"/>
                <a:ea typeface="+mn-ea"/>
                <a:cs typeface="Times New Roman" panose="02020603050405020304" pitchFamily="18" charset="0"/>
              </a:rPr>
              <a:t>5. Итог – </a:t>
            </a:r>
            <a:r>
              <a:rPr lang="en-US" sz="2800" dirty="0" smtClean="0">
                <a:solidFill>
                  <a:srgbClr val="C00000"/>
                </a:solidFill>
                <a:latin typeface="Times New Roman" panose="02020603050405020304" pitchFamily="18" charset="0"/>
                <a:ea typeface="+mn-ea"/>
                <a:cs typeface="Times New Roman" panose="02020603050405020304" pitchFamily="18" charset="0"/>
              </a:rPr>
              <a:t>QR</a:t>
            </a:r>
            <a:r>
              <a:rPr lang="ru-RU" sz="2800" dirty="0" smtClean="0">
                <a:solidFill>
                  <a:srgbClr val="C00000"/>
                </a:solidFill>
                <a:latin typeface="Times New Roman" panose="02020603050405020304" pitchFamily="18" charset="0"/>
                <a:ea typeface="+mn-ea"/>
                <a:cs typeface="Times New Roman" panose="02020603050405020304" pitchFamily="18" charset="0"/>
              </a:rPr>
              <a:t>-код пациенту не доступен.</a:t>
            </a:r>
            <a:br>
              <a:rPr lang="ru-RU" sz="2800" dirty="0" smtClean="0">
                <a:solidFill>
                  <a:srgbClr val="C00000"/>
                </a:solidFill>
                <a:latin typeface="Times New Roman" panose="02020603050405020304" pitchFamily="18" charset="0"/>
                <a:ea typeface="+mn-ea"/>
                <a:cs typeface="Times New Roman" panose="02020603050405020304" pitchFamily="18" charset="0"/>
              </a:rPr>
            </a:br>
            <a:r>
              <a:rPr lang="ru-RU" sz="1800" dirty="0" smtClean="0">
                <a:solidFill>
                  <a:prstClr val="black"/>
                </a:solidFill>
                <a:ea typeface="+mn-ea"/>
                <a:cs typeface="+mn-cs"/>
              </a:rPr>
              <a:t/>
            </a:r>
            <a:br>
              <a:rPr lang="ru-RU" sz="1800" dirty="0" smtClean="0">
                <a:solidFill>
                  <a:prstClr val="black"/>
                </a:solidFill>
                <a:ea typeface="+mn-ea"/>
                <a:cs typeface="+mn-cs"/>
              </a:rPr>
            </a:br>
            <a:r>
              <a:rPr lang="ru-RU" sz="3600" dirty="0" smtClean="0">
                <a:solidFill>
                  <a:schemeClr val="tx1"/>
                </a:solidFill>
                <a:latin typeface="Times New Roman" panose="02020603050405020304" pitchFamily="18" charset="0"/>
                <a:ea typeface="+mn-ea"/>
                <a:cs typeface="Times New Roman" panose="02020603050405020304" pitchFamily="18" charset="0"/>
              </a:rPr>
              <a:t>Грубая ошибка ведения больного</a:t>
            </a:r>
            <a:r>
              <a:rPr lang="ru-RU" sz="3600" dirty="0" smtClean="0">
                <a:solidFill>
                  <a:srgbClr val="002060"/>
                </a:solidFill>
                <a:latin typeface="Times New Roman" panose="02020603050405020304" pitchFamily="18" charset="0"/>
                <a:ea typeface="+mn-ea"/>
                <a:cs typeface="Times New Roman" panose="02020603050405020304" pitchFamily="18" charset="0"/>
              </a:rPr>
              <a:t/>
            </a:r>
            <a:br>
              <a:rPr lang="ru-RU" sz="3600" dirty="0" smtClean="0">
                <a:solidFill>
                  <a:srgbClr val="002060"/>
                </a:solidFill>
                <a:latin typeface="Times New Roman" panose="02020603050405020304" pitchFamily="18" charset="0"/>
                <a:ea typeface="+mn-ea"/>
                <a:cs typeface="Times New Roman" panose="02020603050405020304" pitchFamily="18" charset="0"/>
              </a:rPr>
            </a:br>
            <a:endParaRPr lang="ru-RU"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3500438"/>
            <a:ext cx="8305800" cy="1143000"/>
          </a:xfrm>
        </p:spPr>
        <p:txBody>
          <a:bodyPr>
            <a:normAutofit fontScale="90000"/>
          </a:bodyPr>
          <a:lstStyle/>
          <a:p>
            <a:pPr lvl="0">
              <a:lnSpc>
                <a:spcPct val="90000"/>
              </a:lnSpc>
              <a:spcBef>
                <a:spcPts val="1000"/>
              </a:spcBef>
            </a:pPr>
            <a:r>
              <a:rPr lang="ru-RU" sz="2800" dirty="0" smtClean="0">
                <a:solidFill>
                  <a:srgbClr val="002060"/>
                </a:solidFill>
                <a:latin typeface="Times New Roman" panose="02020603050405020304" pitchFamily="18" charset="0"/>
                <a:ea typeface="+mn-ea"/>
                <a:cs typeface="Times New Roman" panose="02020603050405020304" pitchFamily="18" charset="0"/>
              </a:rPr>
              <a:t>1. Поступил в стационар с </a:t>
            </a:r>
            <a:r>
              <a:rPr lang="en-US" sz="2800" dirty="0" smtClean="0">
                <a:solidFill>
                  <a:srgbClr val="002060"/>
                </a:solidFill>
                <a:latin typeface="Times New Roman" panose="02020603050405020304" pitchFamily="18" charset="0"/>
                <a:ea typeface="+mn-ea"/>
                <a:cs typeface="Times New Roman" panose="02020603050405020304" pitchFamily="18" charset="0"/>
              </a:rPr>
              <a:t>U</a:t>
            </a:r>
            <a:r>
              <a:rPr lang="ru-RU" sz="2800" dirty="0" smtClean="0">
                <a:solidFill>
                  <a:srgbClr val="002060"/>
                </a:solidFill>
                <a:latin typeface="Times New Roman" panose="02020603050405020304" pitchFamily="18" charset="0"/>
                <a:ea typeface="+mn-ea"/>
                <a:cs typeface="Times New Roman" panose="02020603050405020304" pitchFamily="18" charset="0"/>
              </a:rPr>
              <a:t>07;</a:t>
            </a:r>
            <a:br>
              <a:rPr lang="ru-RU" sz="2800" dirty="0" smtClean="0">
                <a:solidFill>
                  <a:srgbClr val="002060"/>
                </a:solidFill>
                <a:latin typeface="Times New Roman" panose="02020603050405020304" pitchFamily="18" charset="0"/>
                <a:ea typeface="+mn-ea"/>
                <a:cs typeface="Times New Roman" panose="02020603050405020304" pitchFamily="18" charset="0"/>
              </a:rPr>
            </a:br>
            <a:r>
              <a:rPr lang="ru-RU" sz="2800" dirty="0" smtClean="0">
                <a:solidFill>
                  <a:srgbClr val="002060"/>
                </a:solidFill>
                <a:latin typeface="Times New Roman" panose="02020603050405020304" pitchFamily="18" charset="0"/>
                <a:ea typeface="+mn-ea"/>
                <a:cs typeface="Times New Roman" panose="02020603050405020304" pitchFamily="18" charset="0"/>
              </a:rPr>
              <a:t>2. </a:t>
            </a:r>
            <a:r>
              <a:rPr lang="ru-RU" sz="2800" dirty="0" smtClean="0">
                <a:solidFill>
                  <a:schemeClr val="tx1"/>
                </a:solidFill>
                <a:latin typeface="Times New Roman" panose="02020603050405020304" pitchFamily="18" charset="0"/>
                <a:ea typeface="+mn-ea"/>
                <a:cs typeface="Times New Roman" panose="02020603050405020304" pitchFamily="18" charset="0"/>
              </a:rPr>
              <a:t>После отрицательного </a:t>
            </a:r>
            <a:r>
              <a:rPr lang="ru-RU" sz="2800" dirty="0" smtClean="0">
                <a:solidFill>
                  <a:srgbClr val="002060"/>
                </a:solidFill>
                <a:latin typeface="Times New Roman" panose="02020603050405020304" pitchFamily="18" charset="0"/>
                <a:ea typeface="+mn-ea"/>
                <a:cs typeface="Times New Roman" panose="02020603050405020304" pitchFamily="18" charset="0"/>
              </a:rPr>
              <a:t>ПЦР-теста переведен на долечивание в АПУ;</a:t>
            </a:r>
            <a:br>
              <a:rPr lang="ru-RU" sz="2800" dirty="0" smtClean="0">
                <a:solidFill>
                  <a:srgbClr val="002060"/>
                </a:solidFill>
                <a:latin typeface="Times New Roman" panose="02020603050405020304" pitchFamily="18" charset="0"/>
                <a:ea typeface="+mn-ea"/>
                <a:cs typeface="Times New Roman" panose="02020603050405020304" pitchFamily="18" charset="0"/>
              </a:rPr>
            </a:br>
            <a:r>
              <a:rPr lang="ru-RU" sz="2800" dirty="0" smtClean="0">
                <a:solidFill>
                  <a:srgbClr val="002060"/>
                </a:solidFill>
                <a:latin typeface="Times New Roman" panose="02020603050405020304" pitchFamily="18" charset="0"/>
                <a:ea typeface="+mn-ea"/>
                <a:cs typeface="Times New Roman" panose="02020603050405020304" pitchFamily="18" charset="0"/>
              </a:rPr>
              <a:t>3. АПУ лечит с </a:t>
            </a:r>
            <a:r>
              <a:rPr lang="en-US" sz="2800" dirty="0" smtClean="0">
                <a:solidFill>
                  <a:srgbClr val="002060"/>
                </a:solidFill>
                <a:latin typeface="Times New Roman" panose="02020603050405020304" pitchFamily="18" charset="0"/>
                <a:ea typeface="+mn-ea"/>
                <a:cs typeface="Times New Roman" panose="02020603050405020304" pitchFamily="18" charset="0"/>
              </a:rPr>
              <a:t>U</a:t>
            </a:r>
            <a:r>
              <a:rPr lang="ru-RU" sz="2800" dirty="0" smtClean="0">
                <a:solidFill>
                  <a:srgbClr val="002060"/>
                </a:solidFill>
                <a:latin typeface="Times New Roman" panose="02020603050405020304" pitchFamily="18" charset="0"/>
                <a:ea typeface="+mn-ea"/>
                <a:cs typeface="Times New Roman" panose="02020603050405020304" pitchFamily="18" charset="0"/>
              </a:rPr>
              <a:t>07;</a:t>
            </a:r>
            <a:br>
              <a:rPr lang="ru-RU" sz="2800" dirty="0" smtClean="0">
                <a:solidFill>
                  <a:srgbClr val="002060"/>
                </a:solidFill>
                <a:latin typeface="Times New Roman" panose="02020603050405020304" pitchFamily="18" charset="0"/>
                <a:ea typeface="+mn-ea"/>
                <a:cs typeface="Times New Roman" panose="02020603050405020304" pitchFamily="18" charset="0"/>
              </a:rPr>
            </a:br>
            <a:r>
              <a:rPr lang="ru-RU" sz="2800" dirty="0" smtClean="0">
                <a:solidFill>
                  <a:srgbClr val="002060"/>
                </a:solidFill>
                <a:latin typeface="Times New Roman" panose="02020603050405020304" pitchFamily="18" charset="0"/>
                <a:ea typeface="+mn-ea"/>
                <a:cs typeface="Times New Roman" panose="02020603050405020304" pitchFamily="18" charset="0"/>
              </a:rPr>
              <a:t>4. Выздоровление с </a:t>
            </a:r>
            <a:r>
              <a:rPr lang="en-US" sz="2800" dirty="0" smtClean="0">
                <a:solidFill>
                  <a:srgbClr val="002060"/>
                </a:solidFill>
                <a:latin typeface="Times New Roman" panose="02020603050405020304" pitchFamily="18" charset="0"/>
                <a:ea typeface="+mn-ea"/>
                <a:cs typeface="Times New Roman" panose="02020603050405020304" pitchFamily="18" charset="0"/>
              </a:rPr>
              <a:t>U</a:t>
            </a:r>
            <a:r>
              <a:rPr lang="ru-RU" sz="2800" dirty="0" smtClean="0">
                <a:solidFill>
                  <a:srgbClr val="002060"/>
                </a:solidFill>
                <a:latin typeface="Times New Roman" panose="02020603050405020304" pitchFamily="18" charset="0"/>
                <a:ea typeface="+mn-ea"/>
                <a:cs typeface="Times New Roman" panose="02020603050405020304" pitchFamily="18" charset="0"/>
              </a:rPr>
              <a:t>07, при этом выздоровления с </a:t>
            </a:r>
            <a:r>
              <a:rPr lang="en-US" sz="2800" dirty="0" smtClean="0">
                <a:solidFill>
                  <a:srgbClr val="002060"/>
                </a:solidFill>
                <a:latin typeface="Times New Roman" panose="02020603050405020304" pitchFamily="18" charset="0"/>
                <a:ea typeface="+mn-ea"/>
                <a:cs typeface="Times New Roman" panose="02020603050405020304" pitchFamily="18" charset="0"/>
              </a:rPr>
              <a:t>U</a:t>
            </a:r>
            <a:r>
              <a:rPr lang="ru-RU" sz="2800" dirty="0" smtClean="0">
                <a:solidFill>
                  <a:srgbClr val="002060"/>
                </a:solidFill>
                <a:latin typeface="Times New Roman" panose="02020603050405020304" pitchFamily="18" charset="0"/>
                <a:ea typeface="+mn-ea"/>
                <a:cs typeface="Times New Roman" panose="02020603050405020304" pitchFamily="18" charset="0"/>
              </a:rPr>
              <a:t>; </a:t>
            </a:r>
            <a:br>
              <a:rPr lang="ru-RU" sz="2800" dirty="0" smtClean="0">
                <a:solidFill>
                  <a:srgbClr val="002060"/>
                </a:solidFill>
                <a:latin typeface="Times New Roman" panose="02020603050405020304" pitchFamily="18" charset="0"/>
                <a:ea typeface="+mn-ea"/>
                <a:cs typeface="Times New Roman" panose="02020603050405020304" pitchFamily="18" charset="0"/>
              </a:rPr>
            </a:br>
            <a:r>
              <a:rPr lang="ru-RU" sz="2800" dirty="0" smtClean="0">
                <a:solidFill>
                  <a:srgbClr val="002060"/>
                </a:solidFill>
                <a:latin typeface="Times New Roman" panose="02020603050405020304" pitchFamily="18" charset="0"/>
                <a:ea typeface="+mn-ea"/>
                <a:cs typeface="Times New Roman" panose="02020603050405020304" pitchFamily="18" charset="0"/>
              </a:rPr>
              <a:t>5. Итог – </a:t>
            </a:r>
            <a:r>
              <a:rPr lang="en-US" sz="2800" dirty="0" smtClean="0">
                <a:solidFill>
                  <a:srgbClr val="002060"/>
                </a:solidFill>
                <a:latin typeface="Times New Roman" panose="02020603050405020304" pitchFamily="18" charset="0"/>
                <a:ea typeface="+mn-ea"/>
                <a:cs typeface="Times New Roman" panose="02020603050405020304" pitchFamily="18" charset="0"/>
              </a:rPr>
              <a:t>QR</a:t>
            </a:r>
            <a:r>
              <a:rPr lang="ru-RU" sz="2800" dirty="0" smtClean="0">
                <a:solidFill>
                  <a:srgbClr val="002060"/>
                </a:solidFill>
                <a:latin typeface="Times New Roman" panose="02020603050405020304" pitchFamily="18" charset="0"/>
                <a:ea typeface="+mn-ea"/>
                <a:cs typeface="Times New Roman" panose="02020603050405020304" pitchFamily="18" charset="0"/>
              </a:rPr>
              <a:t>-код пациенту доступен</a:t>
            </a:r>
            <a:endParaRPr lang="ru-RU"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7784" y="2636912"/>
            <a:ext cx="4546848" cy="1143000"/>
          </a:xfrm>
        </p:spPr>
        <p:txBody>
          <a:bodyPr/>
          <a:lstStyle/>
          <a:p>
            <a:r>
              <a:rPr lang="ru-RU" dirty="0" smtClean="0"/>
              <a:t>Нововведения</a:t>
            </a:r>
            <a:endParaRPr lang="ru-RU" dirty="0"/>
          </a:p>
        </p:txBody>
      </p:sp>
      <p:pic>
        <p:nvPicPr>
          <p:cNvPr id="3" name="Рисунок 2"/>
          <p:cNvPicPr>
            <a:picLocks noChangeAspect="1"/>
          </p:cNvPicPr>
          <p:nvPr/>
        </p:nvPicPr>
        <p:blipFill rotWithShape="1">
          <a:blip r:embed="rId2"/>
          <a:srcRect l="29457" t="9302"/>
          <a:stretch/>
        </p:blipFill>
        <p:spPr>
          <a:xfrm>
            <a:off x="0" y="4944645"/>
            <a:ext cx="2232248" cy="1913355"/>
          </a:xfrm>
          <a:prstGeom prst="rect">
            <a:avLst/>
          </a:prstGeom>
        </p:spPr>
      </p:pic>
      <p:pic>
        <p:nvPicPr>
          <p:cNvPr id="4" name="Рисунок 3"/>
          <p:cNvPicPr>
            <a:picLocks noChangeAspect="1"/>
          </p:cNvPicPr>
          <p:nvPr/>
        </p:nvPicPr>
        <p:blipFill>
          <a:blip r:embed="rId3"/>
          <a:stretch>
            <a:fillRect/>
          </a:stretch>
        </p:blipFill>
        <p:spPr>
          <a:xfrm>
            <a:off x="2232247" y="4944645"/>
            <a:ext cx="4679505" cy="1913355"/>
          </a:xfrm>
          <a:prstGeom prst="rect">
            <a:avLst/>
          </a:prstGeom>
        </p:spPr>
      </p:pic>
      <p:pic>
        <p:nvPicPr>
          <p:cNvPr id="5" name="Рисунок 4"/>
          <p:cNvPicPr>
            <a:picLocks noChangeAspect="1"/>
          </p:cNvPicPr>
          <p:nvPr/>
        </p:nvPicPr>
        <p:blipFill>
          <a:blip r:embed="rId4"/>
          <a:stretch>
            <a:fillRect/>
          </a:stretch>
        </p:blipFill>
        <p:spPr>
          <a:xfrm flipH="1">
            <a:off x="1" y="1052736"/>
            <a:ext cx="2232246" cy="1514993"/>
          </a:xfrm>
          <a:prstGeom prst="rect">
            <a:avLst/>
          </a:prstGeom>
        </p:spPr>
      </p:pic>
      <p:pic>
        <p:nvPicPr>
          <p:cNvPr id="6" name="Рисунок 5"/>
          <p:cNvPicPr>
            <a:picLocks noChangeAspect="1"/>
          </p:cNvPicPr>
          <p:nvPr/>
        </p:nvPicPr>
        <p:blipFill>
          <a:blip r:embed="rId5"/>
          <a:stretch>
            <a:fillRect/>
          </a:stretch>
        </p:blipFill>
        <p:spPr>
          <a:xfrm>
            <a:off x="2232247" y="1052736"/>
            <a:ext cx="2280327" cy="1514993"/>
          </a:xfrm>
          <a:prstGeom prst="rect">
            <a:avLst/>
          </a:prstGeom>
        </p:spPr>
      </p:pic>
      <p:pic>
        <p:nvPicPr>
          <p:cNvPr id="7" name="Рисунок 6"/>
          <p:cNvPicPr>
            <a:picLocks noChangeAspect="1"/>
          </p:cNvPicPr>
          <p:nvPr/>
        </p:nvPicPr>
        <p:blipFill>
          <a:blip r:embed="rId6"/>
          <a:stretch>
            <a:fillRect/>
          </a:stretch>
        </p:blipFill>
        <p:spPr>
          <a:xfrm flipH="1">
            <a:off x="4512574" y="1052736"/>
            <a:ext cx="2281401" cy="1514993"/>
          </a:xfrm>
          <a:prstGeom prst="rect">
            <a:avLst/>
          </a:prstGeom>
        </p:spPr>
      </p:pic>
      <p:pic>
        <p:nvPicPr>
          <p:cNvPr id="8" name="Рисунок 7"/>
          <p:cNvPicPr>
            <a:picLocks noChangeAspect="1"/>
          </p:cNvPicPr>
          <p:nvPr/>
        </p:nvPicPr>
        <p:blipFill rotWithShape="1">
          <a:blip r:embed="rId2"/>
          <a:srcRect l="29457" t="9302"/>
          <a:stretch/>
        </p:blipFill>
        <p:spPr>
          <a:xfrm flipH="1">
            <a:off x="6911752" y="4944645"/>
            <a:ext cx="2232248" cy="1913355"/>
          </a:xfrm>
          <a:prstGeom prst="rect">
            <a:avLst/>
          </a:prstGeom>
        </p:spPr>
      </p:pic>
      <p:pic>
        <p:nvPicPr>
          <p:cNvPr id="9" name="Рисунок 8"/>
          <p:cNvPicPr>
            <a:picLocks noChangeAspect="1"/>
          </p:cNvPicPr>
          <p:nvPr/>
        </p:nvPicPr>
        <p:blipFill>
          <a:blip r:embed="rId4"/>
          <a:stretch>
            <a:fillRect/>
          </a:stretch>
        </p:blipFill>
        <p:spPr>
          <a:xfrm>
            <a:off x="6792900" y="1052736"/>
            <a:ext cx="2351099" cy="1514993"/>
          </a:xfrm>
          <a:prstGeom prst="rect">
            <a:avLst/>
          </a:prstGeom>
        </p:spPr>
      </p:pic>
      <p:pic>
        <p:nvPicPr>
          <p:cNvPr id="10" name="Рисунок 9"/>
          <p:cNvPicPr>
            <a:picLocks noChangeAspect="1"/>
          </p:cNvPicPr>
          <p:nvPr/>
        </p:nvPicPr>
        <p:blipFill>
          <a:blip r:embed="rId7"/>
          <a:stretch>
            <a:fillRect/>
          </a:stretch>
        </p:blipFill>
        <p:spPr>
          <a:xfrm>
            <a:off x="0" y="2562079"/>
            <a:ext cx="2603679" cy="2382566"/>
          </a:xfrm>
          <a:prstGeom prst="rect">
            <a:avLst/>
          </a:prstGeom>
        </p:spPr>
      </p:pic>
      <p:pic>
        <p:nvPicPr>
          <p:cNvPr id="11" name="Рисунок 10"/>
          <p:cNvPicPr>
            <a:picLocks noChangeAspect="1"/>
          </p:cNvPicPr>
          <p:nvPr/>
        </p:nvPicPr>
        <p:blipFill>
          <a:blip r:embed="rId8"/>
          <a:stretch>
            <a:fillRect/>
          </a:stretch>
        </p:blipFill>
        <p:spPr>
          <a:xfrm>
            <a:off x="6526608" y="2569042"/>
            <a:ext cx="2603218" cy="2383743"/>
          </a:xfrm>
          <a:prstGeom prst="rect">
            <a:avLst/>
          </a:prstGeom>
        </p:spPr>
      </p:pic>
      <p:pic>
        <p:nvPicPr>
          <p:cNvPr id="12" name="Рисунок 11"/>
          <p:cNvPicPr>
            <a:picLocks noChangeAspect="1"/>
          </p:cNvPicPr>
          <p:nvPr/>
        </p:nvPicPr>
        <p:blipFill rotWithShape="1">
          <a:blip r:embed="rId9"/>
          <a:srcRect l="65104"/>
          <a:stretch/>
        </p:blipFill>
        <p:spPr>
          <a:xfrm rot="16200000">
            <a:off x="3969206" y="2395382"/>
            <a:ext cx="1191873" cy="3922930"/>
          </a:xfrm>
          <a:prstGeom prst="rect">
            <a:avLst/>
          </a:prstGeom>
        </p:spPr>
      </p:pic>
      <p:pic>
        <p:nvPicPr>
          <p:cNvPr id="14" name="Рисунок 13"/>
          <p:cNvPicPr>
            <a:picLocks noChangeAspect="1"/>
          </p:cNvPicPr>
          <p:nvPr/>
        </p:nvPicPr>
        <p:blipFill>
          <a:blip r:embed="rId10"/>
          <a:stretch>
            <a:fillRect/>
          </a:stretch>
        </p:blipFill>
        <p:spPr>
          <a:xfrm>
            <a:off x="2603677" y="2569041"/>
            <a:ext cx="3931404" cy="571927"/>
          </a:xfrm>
          <a:prstGeom prst="rect">
            <a:avLst/>
          </a:prstGeom>
        </p:spPr>
      </p:pic>
    </p:spTree>
    <p:extLst>
      <p:ext uri="{BB962C8B-B14F-4D97-AF65-F5344CB8AC3E}">
        <p14:creationId xmlns:p14="http://schemas.microsoft.com/office/powerpoint/2010/main" val="40824495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628800"/>
            <a:ext cx="8784976" cy="3693319"/>
          </a:xfrm>
          <a:prstGeom prst="rect">
            <a:avLst/>
          </a:prstGeom>
        </p:spPr>
        <p:txBody>
          <a:bodyPr wrap="square">
            <a:spAutoFit/>
          </a:bodyPr>
          <a:lstStyle/>
          <a:p>
            <a:r>
              <a:rPr lang="ru-RU" dirty="0" smtClean="0"/>
              <a:t>Добавлены пояснения в </a:t>
            </a:r>
            <a:r>
              <a:rPr lang="ru-RU" dirty="0" err="1" smtClean="0"/>
              <a:t>стр</a:t>
            </a:r>
            <a:r>
              <a:rPr lang="ru-RU" dirty="0" smtClean="0"/>
              <a:t> 2.4.4 по </a:t>
            </a:r>
            <a:r>
              <a:rPr lang="ru-RU" dirty="0"/>
              <a:t>основным таблицам – «остальные инфекции - ветряная оспа, корь, скарлатина, вирусный паротит, коклюш, дифтерия и т.д</a:t>
            </a:r>
            <a:r>
              <a:rPr lang="ru-RU" dirty="0" smtClean="0"/>
              <a:t>.».</a:t>
            </a:r>
          </a:p>
          <a:p>
            <a:r>
              <a:rPr lang="ru-RU" dirty="0" smtClean="0"/>
              <a:t>Добавлена </a:t>
            </a:r>
            <a:r>
              <a:rPr lang="ru-RU" dirty="0" err="1" smtClean="0"/>
              <a:t>стр</a:t>
            </a:r>
            <a:r>
              <a:rPr lang="ru-RU" dirty="0"/>
              <a:t> 5.10.1 – «из строки 5.10. - крайняя степень </a:t>
            </a:r>
            <a:r>
              <a:rPr lang="ru-RU" dirty="0" smtClean="0"/>
              <a:t>ожирения».</a:t>
            </a:r>
          </a:p>
          <a:p>
            <a:r>
              <a:rPr lang="ru-RU" dirty="0" smtClean="0"/>
              <a:t>В таблицах  1000, 1500, 2000, 3000, 4000, 4500, 4600,  появились новые графы для расчета показателей. </a:t>
            </a:r>
          </a:p>
          <a:p>
            <a:endParaRPr lang="ru-RU" dirty="0" smtClean="0"/>
          </a:p>
          <a:p>
            <a:r>
              <a:rPr lang="ru-RU" dirty="0"/>
              <a:t>В </a:t>
            </a:r>
            <a:r>
              <a:rPr lang="ru-RU" dirty="0" smtClean="0"/>
              <a:t>таблицах  появились новые увязки:</a:t>
            </a:r>
          </a:p>
          <a:p>
            <a:r>
              <a:rPr lang="ru-RU" dirty="0"/>
              <a:t>1100 - увязка: стр. 1.1 гр.4 &gt;/= ф. 30_2 таб. 2510 стр. 1 </a:t>
            </a:r>
            <a:r>
              <a:rPr lang="ru-RU" dirty="0" smtClean="0"/>
              <a:t>гр.5</a:t>
            </a:r>
          </a:p>
          <a:p>
            <a:r>
              <a:rPr lang="ru-RU" dirty="0"/>
              <a:t>2100 - увязка: стр. 1.1 гр.4 &gt;/= ф. 30_2 таб. 2510 стр. 3 гр.5, увязка: стр. 1.3 гр.4 &gt;/= ф. 30_2 таб. 2511 стр. 1 </a:t>
            </a:r>
            <a:r>
              <a:rPr lang="ru-RU" dirty="0" smtClean="0"/>
              <a:t>гр.5</a:t>
            </a:r>
          </a:p>
          <a:p>
            <a:r>
              <a:rPr lang="ru-RU" dirty="0"/>
              <a:t>3100 - увязка: стр. 1.1 гр.4 &gt;/= ф. 30_2 таб. 2510 стр. 6 </a:t>
            </a:r>
            <a:r>
              <a:rPr lang="ru-RU" dirty="0" smtClean="0"/>
              <a:t>гр.5</a:t>
            </a:r>
          </a:p>
          <a:p>
            <a:r>
              <a:rPr lang="ru-RU" dirty="0"/>
              <a:t>4100 - увязка: стр. 1.1 гр.4 &gt;/= ф. 30_2 таб. 2510 стр. 6.1 гр.5</a:t>
            </a:r>
            <a:endParaRPr lang="ru-RU" dirty="0" smtClean="0"/>
          </a:p>
          <a:p>
            <a:endParaRPr lang="ru-RU" dirty="0"/>
          </a:p>
        </p:txBody>
      </p:sp>
      <p:pic>
        <p:nvPicPr>
          <p:cNvPr id="4" name="Рисунок 3"/>
          <p:cNvPicPr>
            <a:picLocks noChangeAspect="1"/>
          </p:cNvPicPr>
          <p:nvPr/>
        </p:nvPicPr>
        <p:blipFill>
          <a:blip r:embed="rId2"/>
          <a:stretch>
            <a:fillRect/>
          </a:stretch>
        </p:blipFill>
        <p:spPr>
          <a:xfrm>
            <a:off x="6300192" y="4581128"/>
            <a:ext cx="2177430" cy="2177430"/>
          </a:xfrm>
          <a:prstGeom prst="rect">
            <a:avLst/>
          </a:prstGeom>
        </p:spPr>
      </p:pic>
    </p:spTree>
    <p:extLst>
      <p:ext uri="{BB962C8B-B14F-4D97-AF65-F5344CB8AC3E}">
        <p14:creationId xmlns:p14="http://schemas.microsoft.com/office/powerpoint/2010/main" val="3646186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28596" y="2786058"/>
            <a:ext cx="8568952" cy="6984776"/>
          </a:xfrm>
        </p:spPr>
        <p:txBody>
          <a:bodyPr>
            <a:normAutofit fontScale="90000"/>
          </a:bodyPr>
          <a:lstStyle/>
          <a:p>
            <a:pPr lvl="0" fontAlgn="base" latinLnBrk="1">
              <a:spcAft>
                <a:spcPct val="0"/>
              </a:spcAft>
              <a:defRPr/>
            </a:pPr>
            <a:r>
              <a:rPr lang="ru-RU" sz="1800" kern="0" dirty="0" smtClean="0">
                <a:solidFill>
                  <a:schemeClr val="tx1"/>
                </a:solidFill>
                <a:latin typeface="Times New Roman" pitchFamily="18" charset="0"/>
                <a:cs typeface="Times New Roman" pitchFamily="18" charset="0"/>
              </a:rPr>
              <a:t>В  форму  включают один  раз в  год сведения об основном, фоновом,  </a:t>
            </a:r>
            <a:br>
              <a:rPr lang="ru-RU" sz="1800" kern="0" dirty="0" smtClean="0">
                <a:solidFill>
                  <a:schemeClr val="tx1"/>
                </a:solidFill>
                <a:latin typeface="Times New Roman" pitchFamily="18" charset="0"/>
                <a:cs typeface="Times New Roman" pitchFamily="18" charset="0"/>
              </a:rPr>
            </a:br>
            <a:r>
              <a:rPr lang="ru-RU" sz="1800" kern="0" dirty="0" smtClean="0">
                <a:solidFill>
                  <a:schemeClr val="tx1"/>
                </a:solidFill>
                <a:latin typeface="Times New Roman" pitchFamily="18" charset="0"/>
                <a:cs typeface="Times New Roman" pitchFamily="18" charset="0"/>
              </a:rPr>
              <a:t>конкурирующем  и сопутствующем </a:t>
            </a:r>
            <a:r>
              <a:rPr lang="ru-RU" sz="1800" kern="0" dirty="0">
                <a:solidFill>
                  <a:schemeClr val="tx1"/>
                </a:solidFill>
                <a:latin typeface="Times New Roman" pitchFamily="18" charset="0"/>
                <a:cs typeface="Times New Roman" pitchFamily="18" charset="0"/>
              </a:rPr>
              <a:t>заболеваниях.</a:t>
            </a:r>
            <a:br>
              <a:rPr lang="ru-RU" sz="1800" kern="0" dirty="0">
                <a:solidFill>
                  <a:schemeClr val="tx1"/>
                </a:solidFill>
                <a:latin typeface="Times New Roman" pitchFamily="18" charset="0"/>
                <a:cs typeface="Times New Roman" pitchFamily="18" charset="0"/>
              </a:rPr>
            </a:br>
            <a:r>
              <a:rPr lang="ru-RU" sz="1800" kern="0" dirty="0" smtClean="0">
                <a:solidFill>
                  <a:schemeClr val="tx1"/>
                </a:solidFill>
                <a:latin typeface="Times New Roman" pitchFamily="18" charset="0"/>
                <a:cs typeface="Times New Roman" pitchFamily="18" charset="0"/>
              </a:rPr>
              <a:t>         </a:t>
            </a:r>
            <a:br>
              <a:rPr lang="ru-RU" sz="1800" kern="0" dirty="0" smtClean="0">
                <a:solidFill>
                  <a:schemeClr val="tx1"/>
                </a:solidFill>
                <a:latin typeface="Times New Roman" pitchFamily="18" charset="0"/>
                <a:cs typeface="Times New Roman" pitchFamily="18" charset="0"/>
              </a:rPr>
            </a:br>
            <a:r>
              <a:rPr lang="ru-RU" sz="1800" kern="0" dirty="0" smtClean="0">
                <a:solidFill>
                  <a:schemeClr val="tx1"/>
                </a:solidFill>
                <a:latin typeface="Times New Roman" pitchFamily="18" charset="0"/>
                <a:cs typeface="Times New Roman" pitchFamily="18" charset="0"/>
              </a:rPr>
              <a:t>Пациенты</a:t>
            </a:r>
            <a:r>
              <a:rPr lang="ru-RU" sz="1800" kern="0" dirty="0">
                <a:solidFill>
                  <a:schemeClr val="tx1"/>
                </a:solidFill>
                <a:latin typeface="Times New Roman" pitchFamily="18" charset="0"/>
                <a:cs typeface="Times New Roman" pitchFamily="18" charset="0"/>
              </a:rPr>
              <a:t>, имеющие  два  и более заболевания, показываются по соответствующим </a:t>
            </a:r>
            <a:r>
              <a:rPr lang="ru-RU" sz="1800" kern="0" dirty="0" smtClean="0">
                <a:solidFill>
                  <a:schemeClr val="tx1"/>
                </a:solidFill>
                <a:latin typeface="Times New Roman" pitchFamily="18" charset="0"/>
                <a:cs typeface="Times New Roman" pitchFamily="18" charset="0"/>
              </a:rPr>
              <a:t/>
            </a:r>
            <a:br>
              <a:rPr lang="ru-RU" sz="1800" kern="0" dirty="0" smtClean="0">
                <a:solidFill>
                  <a:schemeClr val="tx1"/>
                </a:solidFill>
                <a:latin typeface="Times New Roman" pitchFamily="18" charset="0"/>
                <a:cs typeface="Times New Roman" pitchFamily="18" charset="0"/>
              </a:rPr>
            </a:br>
            <a:r>
              <a:rPr lang="ru-RU" sz="1800" kern="0" dirty="0" smtClean="0">
                <a:solidFill>
                  <a:schemeClr val="tx1"/>
                </a:solidFill>
                <a:latin typeface="Times New Roman" pitchFamily="18" charset="0"/>
                <a:cs typeface="Times New Roman" pitchFamily="18" charset="0"/>
              </a:rPr>
              <a:t>строкам  по  </a:t>
            </a:r>
            <a:r>
              <a:rPr lang="ru-RU" sz="1800" kern="0" dirty="0">
                <a:solidFill>
                  <a:schemeClr val="tx1"/>
                </a:solidFill>
                <a:latin typeface="Times New Roman" pitchFamily="18" charset="0"/>
                <a:cs typeface="Times New Roman" pitchFamily="18" charset="0"/>
              </a:rPr>
              <a:t>числу  выявленных  и  зарегистрированных </a:t>
            </a:r>
            <a:r>
              <a:rPr lang="ru-RU" sz="1800" kern="0" dirty="0" smtClean="0">
                <a:solidFill>
                  <a:schemeClr val="tx1"/>
                </a:solidFill>
                <a:latin typeface="Times New Roman" pitchFamily="18" charset="0"/>
                <a:cs typeface="Times New Roman" pitchFamily="18" charset="0"/>
              </a:rPr>
              <a:t>заболеваний.</a:t>
            </a:r>
            <a:br>
              <a:rPr lang="ru-RU" sz="1800" kern="0" dirty="0" smtClean="0">
                <a:solidFill>
                  <a:schemeClr val="tx1"/>
                </a:solidFill>
                <a:latin typeface="Times New Roman" pitchFamily="18" charset="0"/>
                <a:cs typeface="Times New Roman" pitchFamily="18" charset="0"/>
              </a:rPr>
            </a:br>
            <a:r>
              <a:rPr lang="ru-RU" sz="1800" kern="0" dirty="0">
                <a:solidFill>
                  <a:schemeClr val="tx1"/>
                </a:solidFill>
                <a:latin typeface="Times New Roman" pitchFamily="18" charset="0"/>
                <a:cs typeface="Times New Roman" pitchFamily="18" charset="0"/>
              </a:rPr>
              <a:t/>
            </a:r>
            <a:br>
              <a:rPr lang="ru-RU" sz="1800" kern="0" dirty="0">
                <a:solidFill>
                  <a:schemeClr val="tx1"/>
                </a:solidFill>
                <a:latin typeface="Times New Roman" pitchFamily="18" charset="0"/>
                <a:cs typeface="Times New Roman" pitchFamily="18" charset="0"/>
              </a:rPr>
            </a:br>
            <a:r>
              <a:rPr lang="ru-RU" sz="1800" kern="0" dirty="0" smtClean="0">
                <a:solidFill>
                  <a:schemeClr val="tx1"/>
                </a:solidFill>
                <a:latin typeface="Times New Roman" pitchFamily="18" charset="0"/>
                <a:cs typeface="Times New Roman" pitchFamily="18" charset="0"/>
              </a:rPr>
              <a:t>Сведения об осложнениях  основного  и других заболеваний</a:t>
            </a:r>
            <a:r>
              <a:rPr lang="en-US" sz="1800" kern="0" dirty="0" smtClean="0">
                <a:solidFill>
                  <a:schemeClr val="tx1"/>
                </a:solidFill>
                <a:latin typeface="Times New Roman" pitchFamily="18" charset="0"/>
                <a:cs typeface="Times New Roman" pitchFamily="18" charset="0"/>
              </a:rPr>
              <a:t>, </a:t>
            </a:r>
            <a:r>
              <a:rPr lang="ru-RU" sz="1800" kern="0" dirty="0" smtClean="0">
                <a:solidFill>
                  <a:schemeClr val="tx1"/>
                </a:solidFill>
                <a:latin typeface="Times New Roman" pitchFamily="18" charset="0"/>
                <a:cs typeface="Times New Roman" pitchFamily="18" charset="0"/>
              </a:rPr>
              <a:t>сведения о подозрение на </a:t>
            </a:r>
            <a:br>
              <a:rPr lang="ru-RU" sz="1800" kern="0" dirty="0" smtClean="0">
                <a:solidFill>
                  <a:schemeClr val="tx1"/>
                </a:solidFill>
                <a:latin typeface="Times New Roman" pitchFamily="18" charset="0"/>
                <a:cs typeface="Times New Roman" pitchFamily="18" charset="0"/>
              </a:rPr>
            </a:br>
            <a:r>
              <a:rPr lang="ru-RU" sz="1800" kern="0" dirty="0" smtClean="0">
                <a:solidFill>
                  <a:schemeClr val="tx1"/>
                </a:solidFill>
                <a:latin typeface="Times New Roman" pitchFamily="18" charset="0"/>
                <a:cs typeface="Times New Roman" pitchFamily="18" charset="0"/>
              </a:rPr>
              <a:t>заболевание</a:t>
            </a:r>
            <a:r>
              <a:rPr lang="en-US" sz="1800" kern="0" dirty="0" smtClean="0">
                <a:solidFill>
                  <a:schemeClr val="tx1"/>
                </a:solidFill>
                <a:latin typeface="Times New Roman" pitchFamily="18" charset="0"/>
                <a:cs typeface="Times New Roman" pitchFamily="18" charset="0"/>
              </a:rPr>
              <a:t> </a:t>
            </a:r>
            <a:r>
              <a:rPr lang="ru-RU" sz="1800" kern="0" dirty="0" smtClean="0">
                <a:solidFill>
                  <a:schemeClr val="tx1"/>
                </a:solidFill>
                <a:latin typeface="Times New Roman" pitchFamily="18" charset="0"/>
                <a:cs typeface="Times New Roman" pitchFamily="18" charset="0"/>
              </a:rPr>
              <a:t> в форму не включают. </a:t>
            </a:r>
            <a:r>
              <a:rPr lang="ru-RU" altLang="ru-RU" sz="1800" dirty="0">
                <a:solidFill>
                  <a:schemeClr val="tx1"/>
                </a:solidFill>
                <a:latin typeface="Times New Roman" panose="02020603050405020304" pitchFamily="18" charset="0"/>
                <a:cs typeface="Times New Roman" panose="02020603050405020304" pitchFamily="18" charset="0"/>
              </a:rPr>
              <a:t>Закрещенные графоклетки не заполняются.</a:t>
            </a:r>
            <a:r>
              <a:rPr lang="ru-RU" sz="1800" kern="0" dirty="0" smtClean="0">
                <a:solidFill>
                  <a:schemeClr val="tx1"/>
                </a:solidFill>
                <a:latin typeface="Times New Roman" pitchFamily="18" charset="0"/>
                <a:cs typeface="Times New Roman" pitchFamily="18" charset="0"/>
              </a:rPr>
              <a:t/>
            </a:r>
            <a:br>
              <a:rPr lang="ru-RU" sz="1800" kern="0" dirty="0" smtClean="0">
                <a:solidFill>
                  <a:schemeClr val="tx1"/>
                </a:solidFill>
                <a:latin typeface="Times New Roman" pitchFamily="18" charset="0"/>
                <a:cs typeface="Times New Roman" pitchFamily="18" charset="0"/>
              </a:rPr>
            </a:br>
            <a:r>
              <a:rPr lang="ru-RU" altLang="ru-RU" sz="1800" dirty="0">
                <a:solidFill>
                  <a:schemeClr val="tx1"/>
                </a:solidFill>
                <a:latin typeface="Times New Roman" panose="02020603050405020304" pitchFamily="18" charset="0"/>
                <a:cs typeface="Times New Roman" panose="02020603050405020304" pitchFamily="18" charset="0"/>
              </a:rPr>
              <a:t/>
            </a:r>
            <a:br>
              <a:rPr lang="ru-RU" altLang="ru-RU" sz="1800" dirty="0">
                <a:solidFill>
                  <a:schemeClr val="tx1"/>
                </a:solidFill>
                <a:latin typeface="Times New Roman" panose="02020603050405020304" pitchFamily="18" charset="0"/>
                <a:cs typeface="Times New Roman" panose="02020603050405020304" pitchFamily="18" charset="0"/>
              </a:rPr>
            </a:br>
            <a:r>
              <a:rPr lang="ru-RU" altLang="ru-RU" sz="1800" dirty="0" smtClean="0">
                <a:solidFill>
                  <a:schemeClr val="tx1"/>
                </a:solidFill>
                <a:latin typeface="Times New Roman" panose="02020603050405020304" pitchFamily="18" charset="0"/>
                <a:cs typeface="Times New Roman" panose="02020603050405020304" pitchFamily="18" charset="0"/>
              </a:rPr>
              <a:t>Сведения </a:t>
            </a:r>
            <a:r>
              <a:rPr lang="ru-RU" altLang="ru-RU" sz="1800" dirty="0">
                <a:solidFill>
                  <a:schemeClr val="tx1"/>
                </a:solidFill>
                <a:latin typeface="Times New Roman" panose="02020603050405020304" pitchFamily="18" charset="0"/>
                <a:cs typeface="Times New Roman" panose="02020603050405020304" pitchFamily="18" charset="0"/>
              </a:rPr>
              <a:t>о заболеваниях, выявленных у  больных, поступивших  в  стационар, минуя </a:t>
            </a:r>
            <a:r>
              <a:rPr lang="ru-RU" altLang="ru-RU" sz="1800" dirty="0" smtClean="0">
                <a:solidFill>
                  <a:schemeClr val="tx1"/>
                </a:solidFill>
                <a:latin typeface="Times New Roman" panose="02020603050405020304" pitchFamily="18" charset="0"/>
                <a:cs typeface="Times New Roman" panose="02020603050405020304" pitchFamily="18" charset="0"/>
              </a:rPr>
              <a:t>полик-</a:t>
            </a:r>
            <a:br>
              <a:rPr lang="ru-RU" altLang="ru-RU" sz="1800" dirty="0" smtClean="0">
                <a:solidFill>
                  <a:schemeClr val="tx1"/>
                </a:solidFill>
                <a:latin typeface="Times New Roman" panose="02020603050405020304" pitchFamily="18" charset="0"/>
                <a:cs typeface="Times New Roman" panose="02020603050405020304" pitchFamily="18" charset="0"/>
              </a:rPr>
            </a:br>
            <a:r>
              <a:rPr lang="ru-RU" altLang="ru-RU" sz="1800" dirty="0" smtClean="0">
                <a:solidFill>
                  <a:schemeClr val="tx1"/>
                </a:solidFill>
                <a:latin typeface="Times New Roman" panose="02020603050405020304" pitchFamily="18" charset="0"/>
                <a:cs typeface="Times New Roman" panose="02020603050405020304" pitchFamily="18" charset="0"/>
              </a:rPr>
              <a:t>линику</a:t>
            </a:r>
            <a:r>
              <a:rPr lang="ru-RU" altLang="ru-RU" sz="1800" dirty="0">
                <a:solidFill>
                  <a:schemeClr val="tx1"/>
                </a:solidFill>
                <a:latin typeface="Times New Roman" panose="02020603050405020304" pitchFamily="18" charset="0"/>
                <a:cs typeface="Times New Roman" panose="02020603050405020304" pitchFamily="18" charset="0"/>
              </a:rPr>
              <a:t>, следует  включать  в отчёт на общих основаниях. </a:t>
            </a:r>
            <a:br>
              <a:rPr lang="ru-RU" altLang="ru-RU" sz="1800" dirty="0">
                <a:solidFill>
                  <a:schemeClr val="tx1"/>
                </a:solidFill>
                <a:latin typeface="Times New Roman" panose="02020603050405020304" pitchFamily="18" charset="0"/>
                <a:cs typeface="Times New Roman" panose="02020603050405020304" pitchFamily="18" charset="0"/>
              </a:rPr>
            </a:br>
            <a:r>
              <a:rPr lang="ru-RU" altLang="ru-RU" sz="1800" dirty="0" smtClean="0">
                <a:solidFill>
                  <a:schemeClr val="tx1"/>
                </a:solidFill>
                <a:latin typeface="Times New Roman" panose="02020603050405020304" pitchFamily="18" charset="0"/>
                <a:cs typeface="Times New Roman" panose="02020603050405020304" pitchFamily="18" charset="0"/>
              </a:rPr>
              <a:t>Талон  </a:t>
            </a:r>
            <a:r>
              <a:rPr lang="ru-RU" altLang="ru-RU" sz="1800" dirty="0">
                <a:solidFill>
                  <a:schemeClr val="tx1"/>
                </a:solidFill>
                <a:latin typeface="Times New Roman" panose="02020603050405020304" pitchFamily="18" charset="0"/>
                <a:cs typeface="Times New Roman" panose="02020603050405020304" pitchFamily="18" charset="0"/>
              </a:rPr>
              <a:t>амбулаторного пациента  может  быть  заполнен в </a:t>
            </a:r>
            <a:r>
              <a:rPr lang="ru-RU" altLang="ru-RU" sz="1800" u="sng" dirty="0">
                <a:solidFill>
                  <a:schemeClr val="tx1"/>
                </a:solidFill>
                <a:latin typeface="Times New Roman" panose="02020603050405020304" pitchFamily="18" charset="0"/>
                <a:cs typeface="Times New Roman" panose="02020603050405020304" pitchFamily="18" charset="0"/>
              </a:rPr>
              <a:t>стационаре и передан в </a:t>
            </a:r>
            <a:r>
              <a:rPr lang="ru-RU" altLang="ru-RU" sz="1800" u="sng" dirty="0" smtClean="0">
                <a:solidFill>
                  <a:schemeClr val="tx1"/>
                </a:solidFill>
                <a:latin typeface="Times New Roman" panose="02020603050405020304" pitchFamily="18" charset="0"/>
                <a:cs typeface="Times New Roman" panose="02020603050405020304" pitchFamily="18" charset="0"/>
              </a:rPr>
              <a:t>поликлинику</a:t>
            </a:r>
            <a:r>
              <a:rPr lang="ru-RU" altLang="ru-RU" sz="1800" dirty="0" smtClean="0">
                <a:solidFill>
                  <a:schemeClr val="tx1"/>
                </a:solidFill>
                <a:latin typeface="Times New Roman" panose="02020603050405020304" pitchFamily="18" charset="0"/>
                <a:cs typeface="Times New Roman" panose="02020603050405020304" pitchFamily="18" charset="0"/>
              </a:rPr>
              <a:t>,</a:t>
            </a:r>
            <a:br>
              <a:rPr lang="ru-RU" altLang="ru-RU" sz="1800" dirty="0" smtClean="0">
                <a:solidFill>
                  <a:schemeClr val="tx1"/>
                </a:solidFill>
                <a:latin typeface="Times New Roman" panose="02020603050405020304" pitchFamily="18" charset="0"/>
                <a:cs typeface="Times New Roman" panose="02020603050405020304" pitchFamily="18" charset="0"/>
              </a:rPr>
            </a:br>
            <a:r>
              <a:rPr lang="ru-RU" altLang="ru-RU" sz="1800" dirty="0" smtClean="0">
                <a:solidFill>
                  <a:schemeClr val="tx1"/>
                </a:solidFill>
                <a:latin typeface="Times New Roman" panose="02020603050405020304" pitchFamily="18" charset="0"/>
                <a:cs typeface="Times New Roman" panose="02020603050405020304" pitchFamily="18" charset="0"/>
              </a:rPr>
              <a:t>либо </a:t>
            </a:r>
            <a:r>
              <a:rPr lang="ru-RU" altLang="ru-RU" sz="1800" dirty="0">
                <a:solidFill>
                  <a:schemeClr val="tx1"/>
                </a:solidFill>
                <a:latin typeface="Times New Roman" panose="02020603050405020304" pitchFamily="18" charset="0"/>
                <a:cs typeface="Times New Roman" panose="02020603050405020304" pitchFamily="18" charset="0"/>
              </a:rPr>
              <a:t>заполнен  в  поликлинике на основании выписки из карты стационарного </a:t>
            </a:r>
            <a:r>
              <a:rPr lang="ru-RU" altLang="ru-RU" sz="1800" dirty="0" smtClean="0">
                <a:solidFill>
                  <a:schemeClr val="tx1"/>
                </a:solidFill>
                <a:latin typeface="Times New Roman" panose="02020603050405020304" pitchFamily="18" charset="0"/>
                <a:cs typeface="Times New Roman" panose="02020603050405020304" pitchFamily="18" charset="0"/>
              </a:rPr>
              <a:t/>
            </a:r>
            <a:br>
              <a:rPr lang="ru-RU" altLang="ru-RU" sz="1800" dirty="0" smtClean="0">
                <a:solidFill>
                  <a:schemeClr val="tx1"/>
                </a:solidFill>
                <a:latin typeface="Times New Roman" panose="02020603050405020304" pitchFamily="18" charset="0"/>
                <a:cs typeface="Times New Roman" panose="02020603050405020304" pitchFamily="18" charset="0"/>
              </a:rPr>
            </a:br>
            <a:r>
              <a:rPr lang="ru-RU" altLang="ru-RU" sz="1800" dirty="0" smtClean="0">
                <a:solidFill>
                  <a:schemeClr val="tx1"/>
                </a:solidFill>
                <a:latin typeface="Times New Roman" panose="02020603050405020304" pitchFamily="18" charset="0"/>
                <a:cs typeface="Times New Roman" panose="02020603050405020304" pitchFamily="18" charset="0"/>
              </a:rPr>
              <a:t>больного</a:t>
            </a:r>
            <a:r>
              <a:rPr lang="ru-RU" altLang="ru-RU" sz="1800" dirty="0">
                <a:solidFill>
                  <a:schemeClr val="tx1"/>
                </a:solidFill>
                <a:latin typeface="Times New Roman" panose="02020603050405020304" pitchFamily="18" charset="0"/>
                <a:cs typeface="Times New Roman" panose="02020603050405020304" pitchFamily="18" charset="0"/>
              </a:rPr>
              <a:t>. </a:t>
            </a:r>
            <a:r>
              <a:rPr lang="ru-RU" altLang="ru-RU" sz="1800" dirty="0">
                <a:solidFill>
                  <a:srgbClr val="002060"/>
                </a:solidFill>
                <a:latin typeface="Times New Roman" panose="02020603050405020304" pitchFamily="18" charset="0"/>
                <a:cs typeface="Times New Roman" panose="02020603050405020304" pitchFamily="18" charset="0"/>
              </a:rPr>
              <a:t/>
            </a:r>
            <a:br>
              <a:rPr lang="ru-RU" altLang="ru-RU" sz="1800" dirty="0">
                <a:solidFill>
                  <a:srgbClr val="002060"/>
                </a:solidFill>
                <a:latin typeface="Times New Roman" panose="02020603050405020304" pitchFamily="18" charset="0"/>
                <a:cs typeface="Times New Roman" panose="02020603050405020304" pitchFamily="18" charset="0"/>
              </a:rPr>
            </a:br>
            <a:r>
              <a:rPr lang="ru-RU" sz="1800" kern="0" dirty="0" smtClean="0">
                <a:solidFill>
                  <a:srgbClr val="002060"/>
                </a:solidFill>
                <a:latin typeface="Times New Roman" pitchFamily="18" charset="0"/>
                <a:cs typeface="Times New Roman" pitchFamily="18" charset="0"/>
              </a:rPr>
              <a:t/>
            </a:r>
            <a:br>
              <a:rPr lang="ru-RU" sz="1800" kern="0" dirty="0" smtClean="0">
                <a:solidFill>
                  <a:srgbClr val="002060"/>
                </a:solidFill>
                <a:latin typeface="Times New Roman" pitchFamily="18" charset="0"/>
                <a:cs typeface="Times New Roman" pitchFamily="18" charset="0"/>
              </a:rPr>
            </a:br>
            <a:r>
              <a:rPr lang="ru-RU" sz="5400" kern="0" dirty="0" smtClean="0">
                <a:solidFill>
                  <a:srgbClr val="002060"/>
                </a:solidFill>
                <a:latin typeface="Times New Roman" pitchFamily="18" charset="0"/>
                <a:cs typeface="Times New Roman" pitchFamily="18" charset="0"/>
              </a:rPr>
              <a:t/>
            </a:r>
            <a:br>
              <a:rPr lang="ru-RU" sz="5400" kern="0" dirty="0" smtClean="0">
                <a:solidFill>
                  <a:srgbClr val="002060"/>
                </a:solidFill>
                <a:latin typeface="Times New Roman" pitchFamily="18" charset="0"/>
                <a:cs typeface="Times New Roman" pitchFamily="18" charset="0"/>
              </a:rPr>
            </a:br>
            <a:r>
              <a:rPr lang="ru-RU" sz="5400" kern="0" dirty="0" smtClean="0">
                <a:solidFill>
                  <a:srgbClr val="002060"/>
                </a:solidFill>
                <a:latin typeface="Times New Roman" pitchFamily="18" charset="0"/>
                <a:cs typeface="Times New Roman" pitchFamily="18" charset="0"/>
              </a:rPr>
              <a:t/>
            </a:r>
            <a:br>
              <a:rPr lang="ru-RU" sz="5400" kern="0" dirty="0" smtClean="0">
                <a:solidFill>
                  <a:srgbClr val="002060"/>
                </a:solidFill>
                <a:latin typeface="Times New Roman" pitchFamily="18" charset="0"/>
                <a:cs typeface="Times New Roman" pitchFamily="18" charset="0"/>
              </a:rPr>
            </a:br>
            <a:r>
              <a:rPr lang="ru-RU" sz="5400" kern="0" dirty="0" smtClean="0">
                <a:solidFill>
                  <a:srgbClr val="002060"/>
                </a:solidFill>
                <a:latin typeface="Times New Roman" pitchFamily="18" charset="0"/>
                <a:cs typeface="Times New Roman" pitchFamily="18" charset="0"/>
              </a:rPr>
              <a:t/>
            </a:r>
            <a:br>
              <a:rPr lang="ru-RU" sz="5400" kern="0" dirty="0" smtClean="0">
                <a:solidFill>
                  <a:srgbClr val="002060"/>
                </a:solidFill>
                <a:latin typeface="Times New Roman" pitchFamily="18" charset="0"/>
                <a:cs typeface="Times New Roman" pitchFamily="18" charset="0"/>
              </a:rPr>
            </a:br>
            <a:endParaRPr lang="ru-RU" dirty="0"/>
          </a:p>
        </p:txBody>
      </p:sp>
      <p:pic>
        <p:nvPicPr>
          <p:cNvPr id="3" name="Picture 2"/>
          <p:cNvPicPr>
            <a:picLocks noChangeAspect="1" noChangeArrowheads="1"/>
          </p:cNvPicPr>
          <p:nvPr/>
        </p:nvPicPr>
        <p:blipFill>
          <a:blip r:embed="rId2"/>
          <a:srcRect/>
          <a:stretch>
            <a:fillRect/>
          </a:stretch>
        </p:blipFill>
        <p:spPr bwMode="auto">
          <a:xfrm>
            <a:off x="7452320" y="706374"/>
            <a:ext cx="1584176" cy="1988868"/>
          </a:xfrm>
          <a:prstGeom prst="rect">
            <a:avLst/>
          </a:prstGeom>
          <a:noFill/>
          <a:ln w="9525">
            <a:noFill/>
            <a:miter lim="800000"/>
            <a:headEnd/>
            <a:tailEnd/>
          </a:ln>
          <a:effectLst/>
        </p:spPr>
      </p:pic>
      <p:sp>
        <p:nvSpPr>
          <p:cNvPr id="2" name="Прямоугольник 1"/>
          <p:cNvSpPr/>
          <p:nvPr/>
        </p:nvSpPr>
        <p:spPr>
          <a:xfrm>
            <a:off x="357158" y="785794"/>
            <a:ext cx="7320306" cy="2554545"/>
          </a:xfrm>
          <a:prstGeom prst="rect">
            <a:avLst/>
          </a:prstGeom>
        </p:spPr>
        <p:txBody>
          <a:bodyPr wrap="square">
            <a:spAutoFit/>
          </a:bodyPr>
          <a:lstStyle/>
          <a:p>
            <a:pPr algn="just" latinLnBrk="1">
              <a:defRPr/>
            </a:pPr>
            <a:r>
              <a:rPr lang="ru-RU" altLang="ru-RU" sz="1600" kern="0" dirty="0">
                <a:latin typeface="Times New Roman" pitchFamily="18" charset="0"/>
                <a:ea typeface="+mj-ea"/>
                <a:cs typeface="Times New Roman" pitchFamily="18" charset="0"/>
              </a:rPr>
              <a:t>Регистрация  заболеваний  осуществляется  по году рождения. Если  в  отчетном  году  ребенку исполняется  15 лет (с 1 января – по 31 декабря),  то  он  считается </a:t>
            </a:r>
            <a:r>
              <a:rPr lang="ru-RU" altLang="ru-RU" sz="1600" kern="0" dirty="0" smtClean="0">
                <a:latin typeface="Times New Roman" pitchFamily="18" charset="0"/>
                <a:ea typeface="+mj-ea"/>
                <a:cs typeface="Times New Roman" pitchFamily="18" charset="0"/>
              </a:rPr>
              <a:t>подростком</a:t>
            </a:r>
            <a:r>
              <a:rPr lang="ru-RU" altLang="ru-RU" sz="1600" kern="0" dirty="0">
                <a:latin typeface="Times New Roman" pitchFamily="18" charset="0"/>
                <a:ea typeface="+mj-ea"/>
                <a:cs typeface="Times New Roman" pitchFamily="18" charset="0"/>
              </a:rPr>
              <a:t>; 18 лет – взрослым, т.е. переход из одной возрастной группы в </a:t>
            </a:r>
            <a:endParaRPr lang="ru-RU" altLang="ru-RU" sz="1600" kern="0" dirty="0" smtClean="0">
              <a:latin typeface="Times New Roman" pitchFamily="18" charset="0"/>
              <a:ea typeface="+mj-ea"/>
              <a:cs typeface="Times New Roman" pitchFamily="18" charset="0"/>
            </a:endParaRPr>
          </a:p>
          <a:p>
            <a:pPr algn="just" latinLnBrk="1">
              <a:defRPr/>
            </a:pPr>
            <a:r>
              <a:rPr lang="ru-RU" altLang="ru-RU" sz="1600" kern="0" dirty="0" smtClean="0">
                <a:latin typeface="Times New Roman" pitchFamily="18" charset="0"/>
                <a:ea typeface="+mj-ea"/>
                <a:cs typeface="Times New Roman" pitchFamily="18" charset="0"/>
              </a:rPr>
              <a:t>другую производится </a:t>
            </a:r>
            <a:r>
              <a:rPr lang="ru-RU" altLang="ru-RU" sz="1600" kern="0" dirty="0">
                <a:latin typeface="Times New Roman" pitchFamily="18" charset="0"/>
                <a:ea typeface="+mj-ea"/>
                <a:cs typeface="Times New Roman" pitchFamily="18" charset="0"/>
              </a:rPr>
              <a:t>на начало года в не зависимости от того, когда  у  ребёнка или подростка день рождения.  При </a:t>
            </a:r>
            <a:r>
              <a:rPr lang="ru-RU" altLang="ru-RU" sz="1600" kern="0" dirty="0" smtClean="0">
                <a:latin typeface="Times New Roman" pitchFamily="18" charset="0"/>
                <a:ea typeface="+mj-ea"/>
                <a:cs typeface="Times New Roman" pitchFamily="18" charset="0"/>
              </a:rPr>
              <a:t>этом </a:t>
            </a:r>
            <a:r>
              <a:rPr lang="ru-RU" altLang="ru-RU" sz="1600" kern="0" dirty="0">
                <a:latin typeface="Times New Roman" pitchFamily="18" charset="0"/>
                <a:ea typeface="+mj-ea"/>
                <a:cs typeface="Times New Roman" pitchFamily="18" charset="0"/>
              </a:rPr>
              <a:t>вся их ранее известная заболеваемость </a:t>
            </a:r>
            <a:r>
              <a:rPr lang="ru-RU" altLang="ru-RU" sz="1600" kern="0" dirty="0" smtClean="0">
                <a:latin typeface="Times New Roman" pitchFamily="18" charset="0"/>
                <a:ea typeface="+mj-ea"/>
                <a:cs typeface="Times New Roman" pitchFamily="18" charset="0"/>
              </a:rPr>
              <a:t>показывается </a:t>
            </a:r>
            <a:r>
              <a:rPr lang="ru-RU" altLang="ru-RU" sz="1600" kern="0" dirty="0">
                <a:latin typeface="Times New Roman" pitchFamily="18" charset="0"/>
                <a:ea typeface="+mj-ea"/>
                <a:cs typeface="Times New Roman" pitchFamily="18" charset="0"/>
              </a:rPr>
              <a:t>в графе 4 – всего, и только вновь выявленная в текущем году в </a:t>
            </a:r>
            <a:endParaRPr lang="ru-RU" altLang="ru-RU" sz="1600" kern="0" dirty="0" smtClean="0">
              <a:latin typeface="Times New Roman" pitchFamily="18" charset="0"/>
              <a:ea typeface="+mj-ea"/>
              <a:cs typeface="Times New Roman" pitchFamily="18" charset="0"/>
            </a:endParaRPr>
          </a:p>
          <a:p>
            <a:pPr algn="just" latinLnBrk="1">
              <a:defRPr/>
            </a:pPr>
            <a:r>
              <a:rPr lang="ru-RU" altLang="ru-RU" sz="1600" kern="0" dirty="0" smtClean="0">
                <a:latin typeface="Times New Roman" pitchFamily="18" charset="0"/>
                <a:ea typeface="+mj-ea"/>
                <a:cs typeface="Times New Roman" pitchFamily="18" charset="0"/>
              </a:rPr>
              <a:t>первичной заболеваемости </a:t>
            </a:r>
            <a:r>
              <a:rPr lang="ru-RU" altLang="ru-RU" sz="1600" kern="0" dirty="0">
                <a:latin typeface="Times New Roman" pitchFamily="18" charset="0"/>
                <a:ea typeface="+mj-ea"/>
                <a:cs typeface="Times New Roman" pitchFamily="18" charset="0"/>
              </a:rPr>
              <a:t>(графы 9 и 11 у  подростков, графа 9 у взрослых) </a:t>
            </a:r>
            <a:endParaRPr lang="ru-RU" altLang="ru-RU" sz="1600" kern="0" dirty="0" smtClean="0">
              <a:latin typeface="Times New Roman" pitchFamily="18" charset="0"/>
              <a:ea typeface="+mj-ea"/>
              <a:cs typeface="Times New Roman" pitchFamily="18" charset="0"/>
            </a:endParaRPr>
          </a:p>
          <a:p>
            <a:pPr algn="just" latinLnBrk="1">
              <a:defRPr/>
            </a:pPr>
            <a:r>
              <a:rPr lang="ru-RU" altLang="ru-RU" sz="1600" kern="0" dirty="0" smtClean="0">
                <a:latin typeface="Times New Roman" pitchFamily="18" charset="0"/>
                <a:ea typeface="+mj-ea"/>
                <a:cs typeface="Times New Roman" pitchFamily="18" charset="0"/>
              </a:rPr>
              <a:t>соответствующих  </a:t>
            </a:r>
            <a:r>
              <a:rPr lang="ru-RU" altLang="ru-RU" sz="1600" kern="0" dirty="0">
                <a:latin typeface="Times New Roman" pitchFamily="18" charset="0"/>
                <a:ea typeface="+mj-ea"/>
                <a:cs typeface="Times New Roman" pitchFamily="18" charset="0"/>
              </a:rPr>
              <a:t>таблиц</a:t>
            </a:r>
            <a:r>
              <a:rPr lang="ru-RU" altLang="ru-RU" sz="1600" kern="0" dirty="0" smtClean="0">
                <a:latin typeface="Times New Roman" pitchFamily="18" charset="0"/>
                <a:ea typeface="+mj-ea"/>
                <a:cs typeface="Times New Roman" pitchFamily="18" charset="0"/>
              </a:rPr>
              <a:t>.</a:t>
            </a:r>
            <a:r>
              <a:rPr lang="ru-RU" altLang="ru-RU" sz="1600" b="1" dirty="0">
                <a:latin typeface="Times New Roman" panose="02020603050405020304" pitchFamily="18" charset="0"/>
                <a:cs typeface="Times New Roman" panose="02020603050405020304" pitchFamily="18" charset="0"/>
              </a:rPr>
              <a:t> </a:t>
            </a:r>
            <a:r>
              <a:rPr lang="ru-RU" altLang="ru-RU" sz="1600" kern="0" dirty="0">
                <a:latin typeface="Times New Roman" pitchFamily="18" charset="0"/>
                <a:ea typeface="+mj-ea"/>
                <a:cs typeface="Times New Roman" pitchFamily="18" charset="0"/>
              </a:rPr>
              <a:t>Переход в другую возрастную группу не входит в </a:t>
            </a:r>
            <a:endParaRPr lang="ru-RU" altLang="ru-RU" sz="1600" kern="0" dirty="0" smtClean="0">
              <a:latin typeface="Times New Roman" pitchFamily="18" charset="0"/>
              <a:ea typeface="+mj-ea"/>
              <a:cs typeface="Times New Roman" pitchFamily="18" charset="0"/>
            </a:endParaRPr>
          </a:p>
          <a:p>
            <a:pPr algn="just" latinLnBrk="1">
              <a:defRPr/>
            </a:pPr>
            <a:r>
              <a:rPr lang="ru-RU" altLang="ru-RU" sz="1600" kern="0" dirty="0" smtClean="0">
                <a:latin typeface="Times New Roman" pitchFamily="18" charset="0"/>
                <a:ea typeface="+mj-ea"/>
                <a:cs typeface="Times New Roman" pitchFamily="18" charset="0"/>
              </a:rPr>
              <a:t>графу 14.</a:t>
            </a:r>
            <a:endParaRPr lang="ru-RU" altLang="ru-RU" sz="1600" kern="0" dirty="0">
              <a:latin typeface="Times New Roman" pitchFamily="18" charset="0"/>
              <a:ea typeface="+mj-ea"/>
              <a:cs typeface="Times New Roman" pitchFamily="18" charset="0"/>
            </a:endParaRPr>
          </a:p>
          <a:p>
            <a:endParaRPr lang="ru-RU" sz="1600" kern="0" dirty="0">
              <a:solidFill>
                <a:srgbClr val="00206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9077645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27784" y="1196752"/>
            <a:ext cx="3744416" cy="461665"/>
          </a:xfrm>
          <a:prstGeom prst="rect">
            <a:avLst/>
          </a:prstGeom>
        </p:spPr>
        <p:txBody>
          <a:bodyPr wrap="square">
            <a:spAutoFit/>
          </a:bodyPr>
          <a:lstStyle/>
          <a:p>
            <a:r>
              <a:rPr lang="ru-RU" sz="2400" dirty="0" smtClean="0"/>
              <a:t>Добавлена таблица 1005</a:t>
            </a:r>
            <a:r>
              <a:rPr lang="ru-RU" sz="2400" dirty="0"/>
              <a:t>. </a:t>
            </a:r>
            <a:r>
              <a:rPr lang="ru-RU" sz="2400" dirty="0" smtClean="0"/>
              <a:t> </a:t>
            </a:r>
            <a:endParaRPr lang="ru-RU" sz="2400" dirty="0"/>
          </a:p>
        </p:txBody>
      </p:sp>
      <p:graphicFrame>
        <p:nvGraphicFramePr>
          <p:cNvPr id="4" name="Таблица 3"/>
          <p:cNvGraphicFramePr>
            <a:graphicFrameLocks noGrp="1"/>
          </p:cNvGraphicFramePr>
          <p:nvPr>
            <p:extLst>
              <p:ext uri="{D42A27DB-BD31-4B8C-83A1-F6EECF244321}">
                <p14:modId xmlns:p14="http://schemas.microsoft.com/office/powerpoint/2010/main" val="2256723949"/>
              </p:ext>
            </p:extLst>
          </p:nvPr>
        </p:nvGraphicFramePr>
        <p:xfrm>
          <a:off x="179512" y="2060848"/>
          <a:ext cx="8784976" cy="3729318"/>
        </p:xfrm>
        <a:graphic>
          <a:graphicData uri="http://schemas.openxmlformats.org/drawingml/2006/table">
            <a:tbl>
              <a:tblPr/>
              <a:tblGrid>
                <a:gridCol w="511746">
                  <a:extLst>
                    <a:ext uri="{9D8B030D-6E8A-4147-A177-3AD203B41FA5}">
                      <a16:colId xmlns:a16="http://schemas.microsoft.com/office/drawing/2014/main" val="2210619759"/>
                    </a:ext>
                  </a:extLst>
                </a:gridCol>
                <a:gridCol w="795110">
                  <a:extLst>
                    <a:ext uri="{9D8B030D-6E8A-4147-A177-3AD203B41FA5}">
                      <a16:colId xmlns:a16="http://schemas.microsoft.com/office/drawing/2014/main" val="1370438412"/>
                    </a:ext>
                  </a:extLst>
                </a:gridCol>
                <a:gridCol w="580825">
                  <a:extLst>
                    <a:ext uri="{9D8B030D-6E8A-4147-A177-3AD203B41FA5}">
                      <a16:colId xmlns:a16="http://schemas.microsoft.com/office/drawing/2014/main" val="3702433260"/>
                    </a:ext>
                  </a:extLst>
                </a:gridCol>
                <a:gridCol w="580825">
                  <a:extLst>
                    <a:ext uri="{9D8B030D-6E8A-4147-A177-3AD203B41FA5}">
                      <a16:colId xmlns:a16="http://schemas.microsoft.com/office/drawing/2014/main" val="2565788257"/>
                    </a:ext>
                  </a:extLst>
                </a:gridCol>
                <a:gridCol w="580825">
                  <a:extLst>
                    <a:ext uri="{9D8B030D-6E8A-4147-A177-3AD203B41FA5}">
                      <a16:colId xmlns:a16="http://schemas.microsoft.com/office/drawing/2014/main" val="1979838372"/>
                    </a:ext>
                  </a:extLst>
                </a:gridCol>
                <a:gridCol w="580825">
                  <a:extLst>
                    <a:ext uri="{9D8B030D-6E8A-4147-A177-3AD203B41FA5}">
                      <a16:colId xmlns:a16="http://schemas.microsoft.com/office/drawing/2014/main" val="601183355"/>
                    </a:ext>
                  </a:extLst>
                </a:gridCol>
                <a:gridCol w="580825">
                  <a:extLst>
                    <a:ext uri="{9D8B030D-6E8A-4147-A177-3AD203B41FA5}">
                      <a16:colId xmlns:a16="http://schemas.microsoft.com/office/drawing/2014/main" val="664772412"/>
                    </a:ext>
                  </a:extLst>
                </a:gridCol>
                <a:gridCol w="508222">
                  <a:extLst>
                    <a:ext uri="{9D8B030D-6E8A-4147-A177-3AD203B41FA5}">
                      <a16:colId xmlns:a16="http://schemas.microsoft.com/office/drawing/2014/main" val="3780183665"/>
                    </a:ext>
                  </a:extLst>
                </a:gridCol>
                <a:gridCol w="580825">
                  <a:extLst>
                    <a:ext uri="{9D8B030D-6E8A-4147-A177-3AD203B41FA5}">
                      <a16:colId xmlns:a16="http://schemas.microsoft.com/office/drawing/2014/main" val="446697182"/>
                    </a:ext>
                  </a:extLst>
                </a:gridCol>
                <a:gridCol w="726031">
                  <a:extLst>
                    <a:ext uri="{9D8B030D-6E8A-4147-A177-3AD203B41FA5}">
                      <a16:colId xmlns:a16="http://schemas.microsoft.com/office/drawing/2014/main" val="3560886166"/>
                    </a:ext>
                  </a:extLst>
                </a:gridCol>
                <a:gridCol w="653428">
                  <a:extLst>
                    <a:ext uri="{9D8B030D-6E8A-4147-A177-3AD203B41FA5}">
                      <a16:colId xmlns:a16="http://schemas.microsoft.com/office/drawing/2014/main" val="1762459027"/>
                    </a:ext>
                  </a:extLst>
                </a:gridCol>
                <a:gridCol w="798634">
                  <a:extLst>
                    <a:ext uri="{9D8B030D-6E8A-4147-A177-3AD203B41FA5}">
                      <a16:colId xmlns:a16="http://schemas.microsoft.com/office/drawing/2014/main" val="3996555698"/>
                    </a:ext>
                  </a:extLst>
                </a:gridCol>
                <a:gridCol w="802799">
                  <a:extLst>
                    <a:ext uri="{9D8B030D-6E8A-4147-A177-3AD203B41FA5}">
                      <a16:colId xmlns:a16="http://schemas.microsoft.com/office/drawing/2014/main" val="2939281029"/>
                    </a:ext>
                  </a:extLst>
                </a:gridCol>
                <a:gridCol w="504056">
                  <a:extLst>
                    <a:ext uri="{9D8B030D-6E8A-4147-A177-3AD203B41FA5}">
                      <a16:colId xmlns:a16="http://schemas.microsoft.com/office/drawing/2014/main" val="3840837951"/>
                    </a:ext>
                  </a:extLst>
                </a:gridCol>
              </a:tblGrid>
              <a:tr h="1512169">
                <a:tc>
                  <a:txBody>
                    <a:bodyPr/>
                    <a:lstStyle/>
                    <a:p>
                      <a:pPr algn="l" fontAlgn="b"/>
                      <a:r>
                        <a:rPr lang="ru-RU" sz="900" b="0" i="0" u="none" strike="noStrike">
                          <a:solidFill>
                            <a:srgbClr val="000000"/>
                          </a:solidFill>
                          <a:effectLst/>
                          <a:latin typeface="Calibri" panose="020F0502020204030204" pitchFamily="34" charset="0"/>
                        </a:rPr>
                        <a:t>№ строк</a:t>
                      </a:r>
                    </a:p>
                  </a:txBody>
                  <a:tcPr marL="7500" marR="7500" marT="75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50" b="0" i="0" u="none" strike="noStrike" dirty="0">
                          <a:solidFill>
                            <a:srgbClr val="000000"/>
                          </a:solidFill>
                          <a:effectLst/>
                          <a:latin typeface="Tahoma" panose="020B0604030504040204" pitchFamily="34" charset="0"/>
                        </a:rPr>
                        <a:t>Число зарегистрированных заболеваний ожирением  (из гр. 4 стр. 5.10) у мальчиков всего</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из них в возрасте 0-4 года</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 5-9 лет</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10-14 лет</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крайняя степень ожирения  (из гр.4 стр. 5.10.1) у мальчиков всего</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из них в возрасте 0-4 года</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 5-9 лет</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10-14 лет</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установленных заболеваний ожирением  (из гр. 9 стр. 5.10) у мальчиков всего</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из числа впервые установленных заболеваний  взято на Д-учет  (из гр. 10 стр. 5.10 таб. 1000)  - у мальчиков всего</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Число впервые в жизни установленных заболеваний крайняя степень ожирения  у мальчиков  (из гр. 9 стр. 5.10.1)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rgbClr val="000000"/>
                          </a:solidFill>
                          <a:effectLst/>
                          <a:latin typeface="Tahoma" panose="020B0604030504040204" pitchFamily="34" charset="0"/>
                        </a:rPr>
                        <a:t>из числа впервые установленных заболеваний крайней степенью ожирения  взято на Д-учет  (из гр. 10 стр. 5.10 таб. 1000)  - у мальчиков всего</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err="1">
                          <a:solidFill>
                            <a:srgbClr val="000000"/>
                          </a:solidFill>
                          <a:effectLst/>
                          <a:latin typeface="Tahoma" panose="020B0604030504040204" pitchFamily="34" charset="0"/>
                        </a:rPr>
                        <a:t>справочно</a:t>
                      </a:r>
                      <a:r>
                        <a:rPr lang="ru-RU" sz="800" b="0" i="0" u="none" strike="noStrike" dirty="0">
                          <a:solidFill>
                            <a:srgbClr val="000000"/>
                          </a:solidFill>
                          <a:effectLst/>
                          <a:latin typeface="Tahoma" panose="020B0604030504040204" pitchFamily="34" charset="0"/>
                        </a:rPr>
                        <a:t>:</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869803"/>
                  </a:ext>
                </a:extLst>
              </a:tr>
              <a:tr h="99704">
                <a:tc>
                  <a:txBody>
                    <a:bodyPr/>
                    <a:lstStyle/>
                    <a:p>
                      <a:pPr algn="ctr" fontAlgn="b"/>
                      <a:r>
                        <a:rPr lang="ru-RU" sz="900" b="0" i="0" u="none" strike="noStrike" dirty="0">
                          <a:solidFill>
                            <a:srgbClr val="000000"/>
                          </a:solidFill>
                          <a:effectLst/>
                          <a:latin typeface="Calibri" panose="020F0502020204030204" pitchFamily="34" charset="0"/>
                        </a:rPr>
                        <a:t>1_0</a:t>
                      </a:r>
                    </a:p>
                  </a:txBody>
                  <a:tcPr marL="7500" marR="7500" marT="75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3_1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6_1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7_1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8_1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600" b="0" i="0" u="none" strike="noStrike">
                          <a:solidFill>
                            <a:srgbClr val="000000"/>
                          </a:solidFill>
                          <a:effectLst/>
                          <a:latin typeface="Tahoma" panose="020B0604030504040204" pitchFamily="34" charset="0"/>
                        </a:rPr>
                        <a:t>8_2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006621"/>
                  </a:ext>
                </a:extLst>
              </a:tr>
              <a:tr h="287388">
                <a:tc>
                  <a:txBody>
                    <a:bodyPr/>
                    <a:lstStyle/>
                    <a:p>
                      <a:pPr algn="ctr" fontAlgn="b"/>
                      <a:r>
                        <a:rPr lang="ru-RU" sz="900" b="0" i="0" u="none" strike="noStrike" dirty="0">
                          <a:solidFill>
                            <a:srgbClr val="000000"/>
                          </a:solidFill>
                          <a:effectLst/>
                          <a:latin typeface="Calibri" panose="020F0502020204030204" pitchFamily="34" charset="0"/>
                        </a:rPr>
                        <a:t>1</a:t>
                      </a:r>
                    </a:p>
                  </a:txBody>
                  <a:tcPr marL="7500" marR="7500" marT="75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smtClean="0">
                          <a:solidFill>
                            <a:srgbClr val="000000"/>
                          </a:solidFill>
                          <a:effectLst/>
                          <a:latin typeface="Tahoma" panose="020B0604030504040204" pitchFamily="34" charset="0"/>
                        </a:rPr>
                        <a:t>=</a:t>
                      </a:r>
                      <a:r>
                        <a:rPr lang="ru-RU" sz="900" b="0" i="0" u="none" strike="noStrike" baseline="0" dirty="0" smtClean="0">
                          <a:solidFill>
                            <a:srgbClr val="000000"/>
                          </a:solidFill>
                          <a:effectLst/>
                          <a:latin typeface="Tahoma" panose="020B0604030504040204" pitchFamily="34" charset="0"/>
                        </a:rPr>
                        <a:t> </a:t>
                      </a:r>
                      <a:r>
                        <a:rPr lang="ru-RU" sz="900" b="0" i="0" u="none" strike="noStrike" baseline="0" dirty="0" err="1" smtClean="0">
                          <a:solidFill>
                            <a:srgbClr val="000000"/>
                          </a:solidFill>
                          <a:effectLst/>
                          <a:latin typeface="Tahoma" panose="020B0604030504040204" pitchFamily="34" charset="0"/>
                        </a:rPr>
                        <a:t>грф</a:t>
                      </a:r>
                      <a:r>
                        <a:rPr lang="ru-RU" sz="900" b="0" i="0" u="none" strike="noStrike" baseline="0" dirty="0" smtClean="0">
                          <a:solidFill>
                            <a:srgbClr val="000000"/>
                          </a:solidFill>
                          <a:effectLst/>
                          <a:latin typeface="Tahoma" panose="020B0604030504040204" pitchFamily="34" charset="0"/>
                        </a:rPr>
                        <a:t> 2 + </a:t>
                      </a:r>
                      <a:r>
                        <a:rPr lang="ru-RU" sz="900" b="0" i="0" u="none" strike="noStrike" baseline="0" dirty="0" err="1" smtClean="0">
                          <a:solidFill>
                            <a:srgbClr val="000000"/>
                          </a:solidFill>
                          <a:effectLst/>
                          <a:latin typeface="Tahoma" panose="020B0604030504040204" pitchFamily="34" charset="0"/>
                        </a:rPr>
                        <a:t>грф</a:t>
                      </a:r>
                      <a:r>
                        <a:rPr lang="ru-RU" sz="900" b="0" i="0" u="none" strike="noStrike" baseline="0" dirty="0" smtClean="0">
                          <a:solidFill>
                            <a:srgbClr val="000000"/>
                          </a:solidFill>
                          <a:effectLst/>
                          <a:latin typeface="Tahoma" panose="020B0604030504040204" pitchFamily="34" charset="0"/>
                        </a:rPr>
                        <a:t> 3+ </a:t>
                      </a:r>
                      <a:r>
                        <a:rPr lang="ru-RU" sz="900" b="0" i="0" u="none" strike="noStrike" baseline="0" dirty="0" err="1" smtClean="0">
                          <a:solidFill>
                            <a:srgbClr val="000000"/>
                          </a:solidFill>
                          <a:effectLst/>
                          <a:latin typeface="Tahoma" panose="020B0604030504040204" pitchFamily="34" charset="0"/>
                        </a:rPr>
                        <a:t>грф</a:t>
                      </a:r>
                      <a:r>
                        <a:rPr lang="ru-RU" sz="900" b="0" i="0" u="none" strike="noStrike" baseline="0" dirty="0" smtClean="0">
                          <a:solidFill>
                            <a:srgbClr val="000000"/>
                          </a:solidFill>
                          <a:effectLst/>
                          <a:latin typeface="Tahoma" panose="020B0604030504040204" pitchFamily="34" charset="0"/>
                        </a:rPr>
                        <a:t> 3_1</a:t>
                      </a:r>
                      <a:endParaRPr lang="ru-RU" sz="900" b="0" i="0" u="none" strike="noStrike" dirty="0">
                        <a:solidFill>
                          <a:srgbClr val="000000"/>
                        </a:solidFill>
                        <a:effectLst/>
                        <a:latin typeface="Tahoma" panose="020B060403050404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ru-RU" sz="600" b="0" i="0" u="none" strike="noStrike" dirty="0">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dirty="0">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dirty="0">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smtClean="0">
                          <a:solidFill>
                            <a:schemeClr val="tx1"/>
                          </a:solidFill>
                          <a:effectLst/>
                          <a:latin typeface="Tahoma" panose="020B0604030504040204" pitchFamily="34" charset="0"/>
                        </a:rPr>
                        <a:t>= </a:t>
                      </a:r>
                      <a:r>
                        <a:rPr lang="ru-RU" sz="900" b="0" i="0" u="none" strike="noStrike" dirty="0" err="1" smtClean="0">
                          <a:solidFill>
                            <a:schemeClr val="tx1"/>
                          </a:solidFill>
                          <a:effectLst/>
                          <a:latin typeface="Tahoma" panose="020B0604030504040204" pitchFamily="34" charset="0"/>
                        </a:rPr>
                        <a:t>грф</a:t>
                      </a:r>
                      <a:r>
                        <a:rPr lang="ru-RU" sz="900" b="0" i="0" u="none" strike="noStrike" dirty="0" smtClean="0">
                          <a:solidFill>
                            <a:schemeClr val="tx1"/>
                          </a:solidFill>
                          <a:effectLst/>
                          <a:latin typeface="Tahoma" panose="020B0604030504040204" pitchFamily="34" charset="0"/>
                        </a:rPr>
                        <a:t> 5 + </a:t>
                      </a:r>
                      <a:r>
                        <a:rPr lang="ru-RU" sz="900" b="0" i="0" u="none" strike="noStrike" dirty="0" err="1" smtClean="0">
                          <a:solidFill>
                            <a:schemeClr val="tx1"/>
                          </a:solidFill>
                          <a:effectLst/>
                          <a:latin typeface="Tahoma" panose="020B0604030504040204" pitchFamily="34" charset="0"/>
                        </a:rPr>
                        <a:t>грф</a:t>
                      </a:r>
                      <a:r>
                        <a:rPr lang="ru-RU" sz="900" b="0" i="0" u="none" strike="noStrike" dirty="0" smtClean="0">
                          <a:solidFill>
                            <a:schemeClr val="tx1"/>
                          </a:solidFill>
                          <a:effectLst/>
                          <a:latin typeface="Tahoma" panose="020B0604030504040204" pitchFamily="34" charset="0"/>
                        </a:rPr>
                        <a:t> 6 + </a:t>
                      </a:r>
                      <a:r>
                        <a:rPr lang="ru-RU" sz="900" b="0" i="0" u="none" strike="noStrike" dirty="0" err="1" smtClean="0">
                          <a:solidFill>
                            <a:schemeClr val="tx1"/>
                          </a:solidFill>
                          <a:effectLst/>
                          <a:latin typeface="Tahoma" panose="020B0604030504040204" pitchFamily="34" charset="0"/>
                        </a:rPr>
                        <a:t>грф</a:t>
                      </a:r>
                      <a:r>
                        <a:rPr lang="ru-RU" sz="900" b="0" i="0" u="none" strike="noStrike" dirty="0" smtClean="0">
                          <a:solidFill>
                            <a:schemeClr val="tx1"/>
                          </a:solidFill>
                          <a:effectLst/>
                          <a:latin typeface="Tahoma" panose="020B0604030504040204" pitchFamily="34" charset="0"/>
                        </a:rPr>
                        <a:t> 6_1</a:t>
                      </a:r>
                      <a:endParaRPr lang="ru-RU" sz="900" b="0" i="0" u="none" strike="noStrike" dirty="0">
                        <a:solidFill>
                          <a:schemeClr val="tx1"/>
                        </a:solidFill>
                        <a:effectLst/>
                        <a:latin typeface="Tahoma" panose="020B060403050404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ru-RU" sz="600" b="0" i="0" u="none" strike="noStrike" dirty="0">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dirty="0">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a:solidFill>
                            <a:srgbClr val="000000"/>
                          </a:solidFill>
                          <a:effectLst/>
                          <a:latin typeface="Tahoma" panose="020B0604030504040204" pitchFamily="34" charset="0"/>
                        </a:rPr>
                        <a:t> </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600" b="0" i="0" u="none" strike="noStrike">
                          <a:solidFill>
                            <a:srgbClr val="000000"/>
                          </a:solidFill>
                          <a:effectLst/>
                          <a:latin typeface="Tahoma" panose="020B0604030504040204" pitchFamily="34" charset="0"/>
                        </a:rPr>
                        <a:t>Х</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10581519"/>
                  </a:ext>
                </a:extLst>
              </a:tr>
              <a:tr h="1329378">
                <a:tc>
                  <a:txBody>
                    <a:bodyPr/>
                    <a:lstStyle/>
                    <a:p>
                      <a:pPr algn="ctr" fontAlgn="b"/>
                      <a:r>
                        <a:rPr lang="ru-RU" sz="900" b="0" i="0" u="none" strike="noStrike" dirty="0">
                          <a:solidFill>
                            <a:srgbClr val="000000"/>
                          </a:solidFill>
                          <a:effectLst/>
                          <a:latin typeface="Calibri" panose="020F0502020204030204" pitchFamily="34" charset="0"/>
                        </a:rPr>
                        <a:t>2</a:t>
                      </a:r>
                    </a:p>
                  </a:txBody>
                  <a:tcPr marL="7500" marR="7500" marT="75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smtClean="0">
                          <a:solidFill>
                            <a:srgbClr val="000000"/>
                          </a:solidFill>
                          <a:effectLst/>
                          <a:latin typeface="Tahoma" panose="020B0604030504040204" pitchFamily="34" charset="0"/>
                        </a:rPr>
                        <a:t>= </a:t>
                      </a:r>
                      <a:r>
                        <a:rPr lang="ru-RU" sz="1100" b="0" i="0" u="none" strike="noStrike" dirty="0" err="1" smtClean="0">
                          <a:solidFill>
                            <a:srgbClr val="000000"/>
                          </a:solidFill>
                          <a:effectLst/>
                          <a:latin typeface="Tahoma" panose="020B0604030504040204" pitchFamily="34" charset="0"/>
                        </a:rPr>
                        <a:t>грф</a:t>
                      </a:r>
                      <a:r>
                        <a:rPr lang="ru-RU" sz="1100" b="0" i="0" u="none" strike="noStrike" dirty="0" smtClean="0">
                          <a:solidFill>
                            <a:srgbClr val="000000"/>
                          </a:solidFill>
                          <a:effectLst/>
                          <a:latin typeface="Tahoma" panose="020B0604030504040204" pitchFamily="34" charset="0"/>
                        </a:rPr>
                        <a:t> 2 + </a:t>
                      </a:r>
                      <a:r>
                        <a:rPr lang="ru-RU" sz="1100" b="0" i="0" u="none" strike="noStrike" dirty="0" err="1" smtClean="0">
                          <a:solidFill>
                            <a:srgbClr val="000000"/>
                          </a:solidFill>
                          <a:effectLst/>
                          <a:latin typeface="Tahoma" panose="020B0604030504040204" pitchFamily="34" charset="0"/>
                        </a:rPr>
                        <a:t>грф</a:t>
                      </a:r>
                      <a:r>
                        <a:rPr lang="ru-RU" sz="1100" b="0" i="0" u="none" strike="noStrike" dirty="0" smtClean="0">
                          <a:solidFill>
                            <a:srgbClr val="000000"/>
                          </a:solidFill>
                          <a:effectLst/>
                          <a:latin typeface="Tahoma" panose="020B0604030504040204" pitchFamily="34" charset="0"/>
                        </a:rPr>
                        <a:t> 3+ </a:t>
                      </a:r>
                      <a:r>
                        <a:rPr lang="ru-RU" sz="1100" b="0" i="0" u="none" strike="noStrike" dirty="0" err="1" smtClean="0">
                          <a:solidFill>
                            <a:srgbClr val="000000"/>
                          </a:solidFill>
                          <a:effectLst/>
                          <a:latin typeface="Tahoma" panose="020B0604030504040204" pitchFamily="34" charset="0"/>
                        </a:rPr>
                        <a:t>грф</a:t>
                      </a:r>
                      <a:r>
                        <a:rPr lang="ru-RU" sz="1100" b="0" i="0" u="none" strike="noStrike" dirty="0" smtClean="0">
                          <a:solidFill>
                            <a:srgbClr val="000000"/>
                          </a:solidFill>
                          <a:effectLst/>
                          <a:latin typeface="Tahoma" panose="020B0604030504040204" pitchFamily="34" charset="0"/>
                        </a:rPr>
                        <a:t> 3_1</a:t>
                      </a:r>
                    </a:p>
                    <a:p>
                      <a:pPr algn="ctr" fontAlgn="b"/>
                      <a:endParaRPr lang="ru-RU" sz="600" b="0" i="0" u="none" strike="noStrike" dirty="0">
                        <a:solidFill>
                          <a:srgbClr val="000000"/>
                        </a:solidFill>
                        <a:effectLst/>
                        <a:latin typeface="Tahoma" panose="020B060403050404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 </a:t>
                      </a:r>
                      <a:r>
                        <a:rPr lang="ru-RU" sz="1200" b="0" i="0" u="none" strike="noStrike" dirty="0" smtClean="0">
                          <a:solidFill>
                            <a:srgbClr val="000000"/>
                          </a:solidFill>
                          <a:effectLst/>
                          <a:latin typeface="Calibri" panose="020F0502020204030204" pitchFamily="34" charset="0"/>
                        </a:rPr>
                        <a:t>, </a:t>
                      </a:r>
                      <a:r>
                        <a:rPr lang="ru-RU" sz="1200" b="0" i="0" u="none" strike="noStrike" dirty="0">
                          <a:solidFill>
                            <a:srgbClr val="000000"/>
                          </a:solidFill>
                          <a:effectLst/>
                          <a:latin typeface="Calibri" panose="020F0502020204030204" pitchFamily="34" charset="0"/>
                        </a:rPr>
                        <a:t>гр.5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 </a:t>
                      </a:r>
                      <a:r>
                        <a:rPr lang="ru-RU" sz="1200" b="0" i="0" u="none" strike="noStrike" dirty="0" smtClean="0">
                          <a:solidFill>
                            <a:srgbClr val="000000"/>
                          </a:solidFill>
                          <a:effectLst/>
                          <a:latin typeface="Calibri" panose="020F0502020204030204" pitchFamily="34" charset="0"/>
                        </a:rPr>
                        <a:t>гр.6</a:t>
                      </a:r>
                      <a:endParaRPr lang="ru-RU" sz="1200" b="0" i="0" u="none" strike="noStrike" dirty="0">
                        <a:solidFill>
                          <a:srgbClr val="000000"/>
                        </a:solidFill>
                        <a:effectLst/>
                        <a:latin typeface="Calibri" panose="020F050202020403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 </a:t>
                      </a:r>
                      <a:r>
                        <a:rPr lang="ru-RU" sz="1200" b="0" i="0" u="none" strike="noStrike" dirty="0" smtClean="0">
                          <a:solidFill>
                            <a:srgbClr val="000000"/>
                          </a:solidFill>
                          <a:effectLst/>
                          <a:latin typeface="Calibri" panose="020F0502020204030204" pitchFamily="34" charset="0"/>
                        </a:rPr>
                        <a:t>гр.6_1</a:t>
                      </a:r>
                      <a:endParaRPr lang="ru-RU" sz="1200" b="0" i="0" u="none" strike="noStrike" dirty="0">
                        <a:solidFill>
                          <a:srgbClr val="000000"/>
                        </a:solidFill>
                        <a:effectLst/>
                        <a:latin typeface="Calibri" panose="020F050202020403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000" b="0" i="0" u="none" strike="noStrike" dirty="0" smtClean="0">
                          <a:solidFill>
                            <a:srgbClr val="000000"/>
                          </a:solidFill>
                          <a:effectLst/>
                          <a:latin typeface="Tahoma" panose="020B0604030504040204" pitchFamily="34" charset="0"/>
                        </a:rPr>
                        <a:t>= </a:t>
                      </a:r>
                      <a:r>
                        <a:rPr lang="ru-RU" sz="1000" b="0" i="0" u="none" strike="noStrike" dirty="0" err="1" smtClean="0">
                          <a:solidFill>
                            <a:srgbClr val="000000"/>
                          </a:solidFill>
                          <a:effectLst/>
                          <a:latin typeface="Tahoma" panose="020B0604030504040204" pitchFamily="34" charset="0"/>
                        </a:rPr>
                        <a:t>грф</a:t>
                      </a:r>
                      <a:r>
                        <a:rPr lang="ru-RU" sz="1000" b="0" i="0" u="none" strike="noStrike" dirty="0" smtClean="0">
                          <a:solidFill>
                            <a:srgbClr val="000000"/>
                          </a:solidFill>
                          <a:effectLst/>
                          <a:latin typeface="Tahoma" panose="020B0604030504040204" pitchFamily="34" charset="0"/>
                        </a:rPr>
                        <a:t> 5 + </a:t>
                      </a:r>
                      <a:r>
                        <a:rPr lang="ru-RU" sz="1000" b="0" i="0" u="none" strike="noStrike" dirty="0" err="1" smtClean="0">
                          <a:solidFill>
                            <a:srgbClr val="000000"/>
                          </a:solidFill>
                          <a:effectLst/>
                          <a:latin typeface="Tahoma" panose="020B0604030504040204" pitchFamily="34" charset="0"/>
                        </a:rPr>
                        <a:t>грф</a:t>
                      </a:r>
                      <a:r>
                        <a:rPr lang="ru-RU" sz="1000" b="0" i="0" u="none" strike="noStrike" dirty="0" smtClean="0">
                          <a:solidFill>
                            <a:srgbClr val="000000"/>
                          </a:solidFill>
                          <a:effectLst/>
                          <a:latin typeface="Tahoma" panose="020B0604030504040204" pitchFamily="34" charset="0"/>
                        </a:rPr>
                        <a:t> 6 + </a:t>
                      </a:r>
                      <a:r>
                        <a:rPr lang="ru-RU" sz="1000" b="0" i="0" u="none" strike="noStrike" dirty="0" err="1" smtClean="0">
                          <a:solidFill>
                            <a:srgbClr val="000000"/>
                          </a:solidFill>
                          <a:effectLst/>
                          <a:latin typeface="Tahoma" panose="020B0604030504040204" pitchFamily="34" charset="0"/>
                        </a:rPr>
                        <a:t>грф</a:t>
                      </a:r>
                      <a:r>
                        <a:rPr lang="ru-RU" sz="1000" b="0" i="0" u="none" strike="noStrike" dirty="0" smtClean="0">
                          <a:solidFill>
                            <a:srgbClr val="000000"/>
                          </a:solidFill>
                          <a:effectLst/>
                          <a:latin typeface="Tahoma" panose="020B0604030504040204" pitchFamily="34" charset="0"/>
                        </a:rPr>
                        <a:t> 6_1</a:t>
                      </a:r>
                    </a:p>
                    <a:p>
                      <a:pPr algn="ctr" fontAlgn="b"/>
                      <a:r>
                        <a:rPr lang="ru-RU" sz="1000" b="0" i="0" u="none" strike="noStrike" dirty="0" smtClean="0">
                          <a:solidFill>
                            <a:srgbClr val="000000"/>
                          </a:solidFill>
                          <a:effectLst/>
                          <a:latin typeface="Tahoma" panose="020B0604030504040204" pitchFamily="34" charset="0"/>
                        </a:rPr>
                        <a:t>!</a:t>
                      </a:r>
                      <a:endParaRPr lang="ru-RU" sz="1000" b="0" i="0" u="none" strike="noStrike" dirty="0">
                        <a:solidFill>
                          <a:srgbClr val="000000"/>
                        </a:solidFill>
                        <a:effectLst/>
                        <a:latin typeface="Tahoma" panose="020B060403050404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стр.5.10.1 </a:t>
                      </a:r>
                      <a:r>
                        <a:rPr lang="ru-RU" sz="1200" b="0" i="0" u="none" strike="noStrike" dirty="0" smtClean="0">
                          <a:solidFill>
                            <a:srgbClr val="000000"/>
                          </a:solidFill>
                          <a:effectLst/>
                          <a:latin typeface="Calibri" panose="020F0502020204030204" pitchFamily="34" charset="0"/>
                        </a:rPr>
                        <a:t> </a:t>
                      </a:r>
                      <a:r>
                        <a:rPr lang="ru-RU" sz="1200" b="0" i="0" u="none" strike="noStrike" dirty="0">
                          <a:solidFill>
                            <a:srgbClr val="000000"/>
                          </a:solidFill>
                          <a:effectLst/>
                          <a:latin typeface="Calibri" panose="020F0502020204030204" pitchFamily="34" charset="0"/>
                        </a:rPr>
                        <a:t>гр.5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стр.5.10.1 </a:t>
                      </a:r>
                      <a:r>
                        <a:rPr lang="ru-RU" sz="1200" b="0" i="0" u="none" strike="noStrike" dirty="0" smtClean="0">
                          <a:solidFill>
                            <a:srgbClr val="000000"/>
                          </a:solidFill>
                          <a:effectLst/>
                          <a:latin typeface="Calibri" panose="020F0502020204030204" pitchFamily="34" charset="0"/>
                        </a:rPr>
                        <a:t>гр.6</a:t>
                      </a:r>
                      <a:endParaRPr lang="ru-RU" sz="1200" b="0" i="0" u="none" strike="noStrike" dirty="0">
                        <a:solidFill>
                          <a:srgbClr val="000000"/>
                        </a:solidFill>
                        <a:effectLst/>
                        <a:latin typeface="Calibri" panose="020F050202020403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стр.5.10.1 </a:t>
                      </a:r>
                      <a:r>
                        <a:rPr lang="ru-RU" sz="1200" b="0" i="0" u="none" strike="noStrike" dirty="0" smtClean="0">
                          <a:solidFill>
                            <a:srgbClr val="000000"/>
                          </a:solidFill>
                          <a:effectLst/>
                          <a:latin typeface="Calibri" panose="020F0502020204030204" pitchFamily="34" charset="0"/>
                        </a:rPr>
                        <a:t>, </a:t>
                      </a:r>
                      <a:r>
                        <a:rPr lang="ru-RU" sz="1200" b="0" i="0" u="none" strike="noStrike" dirty="0">
                          <a:solidFill>
                            <a:srgbClr val="000000"/>
                          </a:solidFill>
                          <a:effectLst/>
                          <a:latin typeface="Calibri" panose="020F0502020204030204" pitchFamily="34" charset="0"/>
                        </a:rPr>
                        <a:t>гр.6_1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a:t>
                      </a:r>
                      <a:r>
                        <a:rPr lang="ru-RU" sz="1200" b="0" i="0" u="none" strike="noStrike" dirty="0" smtClean="0">
                          <a:solidFill>
                            <a:srgbClr val="000000"/>
                          </a:solidFill>
                          <a:effectLst/>
                          <a:latin typeface="Calibri" panose="020F0502020204030204" pitchFamily="34" charset="0"/>
                        </a:rPr>
                        <a:t>., </a:t>
                      </a:r>
                      <a:r>
                        <a:rPr lang="ru-RU" sz="1200" b="0" i="0" u="none" strike="noStrike" dirty="0">
                          <a:solidFill>
                            <a:srgbClr val="000000"/>
                          </a:solidFill>
                          <a:effectLst/>
                          <a:latin typeface="Calibri" panose="020F0502020204030204" pitchFamily="34" charset="0"/>
                        </a:rPr>
                        <a:t>гр.9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 </a:t>
                      </a:r>
                      <a:r>
                        <a:rPr lang="ru-RU" sz="1200" b="0" i="0" u="none" strike="noStrike" dirty="0" smtClean="0">
                          <a:solidFill>
                            <a:srgbClr val="000000"/>
                          </a:solidFill>
                          <a:effectLst/>
                          <a:latin typeface="Calibri" panose="020F0502020204030204" pitchFamily="34" charset="0"/>
                        </a:rPr>
                        <a:t>гр.10</a:t>
                      </a:r>
                      <a:endParaRPr lang="ru-RU" sz="1200" b="0" i="0" u="none" strike="noStrike" dirty="0">
                        <a:solidFill>
                          <a:srgbClr val="000000"/>
                        </a:solidFill>
                        <a:effectLst/>
                        <a:latin typeface="Calibri" panose="020F050202020403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стр.5.10.1 </a:t>
                      </a:r>
                      <a:r>
                        <a:rPr lang="ru-RU" sz="1200" b="0" i="0" u="none" strike="noStrike" dirty="0" smtClean="0">
                          <a:solidFill>
                            <a:srgbClr val="000000"/>
                          </a:solidFill>
                          <a:effectLst/>
                          <a:latin typeface="Calibri" panose="020F0502020204030204" pitchFamily="34" charset="0"/>
                        </a:rPr>
                        <a:t>гр.9</a:t>
                      </a:r>
                      <a:endParaRPr lang="ru-RU" sz="1200" b="0" i="0" u="none" strike="noStrike" dirty="0">
                        <a:solidFill>
                          <a:srgbClr val="000000"/>
                        </a:solidFill>
                        <a:effectLst/>
                        <a:latin typeface="Calibri" panose="020F050202020403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1000, стр.5.10.1 </a:t>
                      </a:r>
                      <a:r>
                        <a:rPr lang="ru-RU" sz="1200" b="0" i="0" u="none" strike="noStrike" dirty="0" smtClean="0">
                          <a:solidFill>
                            <a:srgbClr val="000000"/>
                          </a:solidFill>
                          <a:effectLst/>
                          <a:latin typeface="Calibri" panose="020F0502020204030204" pitchFamily="34" charset="0"/>
                        </a:rPr>
                        <a:t>гр.10</a:t>
                      </a:r>
                      <a:endParaRPr lang="ru-RU" sz="1200" b="0" i="0" u="none" strike="noStrike" dirty="0">
                        <a:solidFill>
                          <a:srgbClr val="000000"/>
                        </a:solidFill>
                        <a:effectLst/>
                        <a:latin typeface="Calibri" panose="020F0502020204030204" pitchFamily="34" charset="0"/>
                      </a:endParaRP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стр. 5.10 - 5.10.1 из таб. 1000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05058014"/>
                  </a:ext>
                </a:extLst>
              </a:tr>
            </a:tbl>
          </a:graphicData>
        </a:graphic>
      </p:graphicFrame>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764704"/>
            <a:ext cx="1163742" cy="1163742"/>
          </a:xfrm>
          <a:prstGeom prst="rect">
            <a:avLst/>
          </a:prstGeom>
        </p:spPr>
      </p:pic>
    </p:spTree>
    <p:extLst>
      <p:ext uri="{BB962C8B-B14F-4D97-AF65-F5344CB8AC3E}">
        <p14:creationId xmlns:p14="http://schemas.microsoft.com/office/powerpoint/2010/main" val="35340622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1096441"/>
            <a:ext cx="8496944" cy="4801314"/>
          </a:xfrm>
          <a:prstGeom prst="rect">
            <a:avLst/>
          </a:prstGeom>
        </p:spPr>
        <p:txBody>
          <a:bodyPr wrap="square">
            <a:spAutoFit/>
          </a:bodyPr>
          <a:lstStyle/>
          <a:p>
            <a:r>
              <a:rPr lang="ru-RU" dirty="0"/>
              <a:t>В таблице </a:t>
            </a:r>
            <a:r>
              <a:rPr lang="ru-RU" dirty="0" smtClean="0"/>
              <a:t>1500 появились формулы:</a:t>
            </a:r>
          </a:p>
          <a:p>
            <a:r>
              <a:rPr lang="ru-RU" dirty="0" smtClean="0"/>
              <a:t> </a:t>
            </a:r>
            <a:r>
              <a:rPr lang="ru-RU" dirty="0" err="1" smtClean="0"/>
              <a:t>грф</a:t>
            </a:r>
            <a:r>
              <a:rPr lang="ru-RU" dirty="0" smtClean="0"/>
              <a:t> 5 = </a:t>
            </a:r>
            <a:r>
              <a:rPr lang="ru-RU" dirty="0" err="1" smtClean="0"/>
              <a:t>грф</a:t>
            </a:r>
            <a:r>
              <a:rPr lang="ru-RU" dirty="0" smtClean="0"/>
              <a:t> 10 </a:t>
            </a:r>
          </a:p>
          <a:p>
            <a:r>
              <a:rPr lang="ru-RU" dirty="0" err="1" smtClean="0"/>
              <a:t>Грф</a:t>
            </a:r>
            <a:r>
              <a:rPr lang="ru-RU" dirty="0" smtClean="0"/>
              <a:t> 8 = </a:t>
            </a:r>
            <a:r>
              <a:rPr lang="ru-RU" dirty="0" err="1" smtClean="0"/>
              <a:t>грф</a:t>
            </a:r>
            <a:r>
              <a:rPr lang="ru-RU" dirty="0" smtClean="0"/>
              <a:t> 12</a:t>
            </a:r>
          </a:p>
          <a:p>
            <a:endParaRPr lang="ru-RU" dirty="0" smtClean="0"/>
          </a:p>
          <a:p>
            <a:r>
              <a:rPr lang="ru-RU" dirty="0"/>
              <a:t>В таблице 1601 появилась новая графа – «численность прикрепленного населения в возрасте</a:t>
            </a:r>
            <a:r>
              <a:rPr lang="ru-RU" dirty="0" smtClean="0"/>
              <a:t>:»</a:t>
            </a:r>
          </a:p>
          <a:p>
            <a:endParaRPr lang="ru-RU" dirty="0"/>
          </a:p>
          <a:p>
            <a:r>
              <a:rPr lang="ru-RU" dirty="0" smtClean="0"/>
              <a:t>В таблице 1900 появились:</a:t>
            </a:r>
          </a:p>
          <a:p>
            <a:r>
              <a:rPr lang="ru-RU" dirty="0" smtClean="0"/>
              <a:t>Графа - </a:t>
            </a:r>
            <a:r>
              <a:rPr lang="ru-RU" dirty="0"/>
              <a:t>«всего выявлено </a:t>
            </a:r>
            <a:r>
              <a:rPr lang="ru-RU" dirty="0" smtClean="0"/>
              <a:t>заболеваний»</a:t>
            </a:r>
          </a:p>
          <a:p>
            <a:r>
              <a:rPr lang="ru-RU" dirty="0" smtClean="0"/>
              <a:t>Строки – 007,008,009</a:t>
            </a:r>
          </a:p>
          <a:p>
            <a:endParaRPr lang="ru-RU" dirty="0"/>
          </a:p>
          <a:p>
            <a:endParaRPr lang="ru-RU" dirty="0" smtClean="0"/>
          </a:p>
          <a:p>
            <a:endParaRPr lang="ru-RU" dirty="0"/>
          </a:p>
          <a:p>
            <a:r>
              <a:rPr lang="ru-RU" dirty="0" smtClean="0"/>
              <a:t>В таблицах 2001 и 4601 появилась </a:t>
            </a:r>
            <a:r>
              <a:rPr lang="ru-RU" dirty="0"/>
              <a:t>новая графа – «численность прикреплённого </a:t>
            </a:r>
            <a:r>
              <a:rPr lang="ru-RU" dirty="0" smtClean="0"/>
              <a:t>населения»</a:t>
            </a:r>
          </a:p>
          <a:p>
            <a:endParaRPr lang="ru-RU" dirty="0"/>
          </a:p>
          <a:p>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475458237"/>
              </p:ext>
            </p:extLst>
          </p:nvPr>
        </p:nvGraphicFramePr>
        <p:xfrm>
          <a:off x="2843808" y="3717032"/>
          <a:ext cx="5760640" cy="857885"/>
        </p:xfrm>
        <a:graphic>
          <a:graphicData uri="http://schemas.openxmlformats.org/drawingml/2006/table">
            <a:tbl>
              <a:tblPr/>
              <a:tblGrid>
                <a:gridCol w="5261986">
                  <a:extLst>
                    <a:ext uri="{9D8B030D-6E8A-4147-A177-3AD203B41FA5}">
                      <a16:colId xmlns:a16="http://schemas.microsoft.com/office/drawing/2014/main" val="2286873448"/>
                    </a:ext>
                  </a:extLst>
                </a:gridCol>
                <a:gridCol w="498654">
                  <a:extLst>
                    <a:ext uri="{9D8B030D-6E8A-4147-A177-3AD203B41FA5}">
                      <a16:colId xmlns:a16="http://schemas.microsoft.com/office/drawing/2014/main" val="2530196007"/>
                    </a:ext>
                  </a:extLst>
                </a:gridCol>
              </a:tblGrid>
              <a:tr h="335915">
                <a:tc>
                  <a:txBody>
                    <a:bodyPr/>
                    <a:lstStyle/>
                    <a:p>
                      <a:pPr algn="l" fontAlgn="b"/>
                      <a:r>
                        <a:rPr lang="ru-RU" sz="1100" b="0" i="0" u="none" strike="noStrike" dirty="0">
                          <a:solidFill>
                            <a:srgbClr val="FF0000"/>
                          </a:solidFill>
                          <a:effectLst/>
                          <a:latin typeface="Tahoma" panose="020B0604030504040204" pitchFamily="34" charset="0"/>
                        </a:rPr>
                        <a:t>из строки 6 - на наследственные болезни обмена методом тандемной масс-спектрометрии</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ru-RU" sz="1100" b="0" i="0" u="none" strike="noStrike" dirty="0">
                          <a:solidFill>
                            <a:srgbClr val="000000"/>
                          </a:solidFill>
                          <a:effectLst/>
                          <a:latin typeface="Tahoma" panose="020B0604030504040204" pitchFamily="34" charset="0"/>
                        </a:rPr>
                        <a:t>007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900273"/>
                  </a:ext>
                </a:extLst>
              </a:tr>
              <a:tr h="335915">
                <a:tc>
                  <a:txBody>
                    <a:bodyPr/>
                    <a:lstStyle/>
                    <a:p>
                      <a:pPr algn="l" fontAlgn="b"/>
                      <a:r>
                        <a:rPr lang="ru-RU" sz="1100" b="0" i="0" u="none" strike="noStrike" dirty="0">
                          <a:solidFill>
                            <a:srgbClr val="FF0000"/>
                          </a:solidFill>
                          <a:effectLst/>
                          <a:latin typeface="Tahoma" panose="020B0604030504040204" pitchFamily="34" charset="0"/>
                        </a:rPr>
                        <a:t>из строки 6 - на спинальную мышечную дистрофию</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ru-RU" sz="1100" b="0" i="0" u="none" strike="noStrike" dirty="0">
                          <a:solidFill>
                            <a:srgbClr val="000000"/>
                          </a:solidFill>
                          <a:effectLst/>
                          <a:latin typeface="Tahoma" panose="020B0604030504040204" pitchFamily="34" charset="0"/>
                        </a:rPr>
                        <a:t>008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885102"/>
                  </a:ext>
                </a:extLst>
              </a:tr>
              <a:tr h="133350">
                <a:tc>
                  <a:txBody>
                    <a:bodyPr/>
                    <a:lstStyle/>
                    <a:p>
                      <a:pPr algn="l" fontAlgn="b"/>
                      <a:r>
                        <a:rPr lang="ru-RU" sz="1100" b="0" i="0" u="none" strike="noStrike" dirty="0">
                          <a:solidFill>
                            <a:srgbClr val="FF0000"/>
                          </a:solidFill>
                          <a:effectLst/>
                          <a:latin typeface="Tahoma" panose="020B0604030504040204" pitchFamily="34" charset="0"/>
                        </a:rPr>
                        <a:t>из строки 6 - на первичные иммунодефициты</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ru-RU" sz="1100" b="0" i="0" u="none" strike="noStrike" dirty="0">
                          <a:solidFill>
                            <a:srgbClr val="000000"/>
                          </a:solidFill>
                          <a:effectLst/>
                          <a:latin typeface="Tahoma" panose="020B0604030504040204" pitchFamily="34" charset="0"/>
                        </a:rPr>
                        <a:t>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374092"/>
                  </a:ext>
                </a:extLst>
              </a:tr>
            </a:tbl>
          </a:graphicData>
        </a:graphic>
      </p:graphicFrame>
      <p:pic>
        <p:nvPicPr>
          <p:cNvPr id="5" name="Рисунок 4"/>
          <p:cNvPicPr>
            <a:picLocks noChangeAspect="1"/>
          </p:cNvPicPr>
          <p:nvPr/>
        </p:nvPicPr>
        <p:blipFill>
          <a:blip r:embed="rId2"/>
          <a:stretch>
            <a:fillRect/>
          </a:stretch>
        </p:blipFill>
        <p:spPr>
          <a:xfrm>
            <a:off x="1979712" y="5057800"/>
            <a:ext cx="2371180" cy="1800200"/>
          </a:xfrm>
          <a:prstGeom prst="rect">
            <a:avLst/>
          </a:prstGeom>
        </p:spPr>
      </p:pic>
      <p:pic>
        <p:nvPicPr>
          <p:cNvPr id="7" name="Рисунок 6"/>
          <p:cNvPicPr>
            <a:picLocks noChangeAspect="1"/>
          </p:cNvPicPr>
          <p:nvPr/>
        </p:nvPicPr>
        <p:blipFill>
          <a:blip r:embed="rId3"/>
          <a:stretch>
            <a:fillRect/>
          </a:stretch>
        </p:blipFill>
        <p:spPr>
          <a:xfrm>
            <a:off x="5004048" y="5100229"/>
            <a:ext cx="3075715" cy="175777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836712"/>
            <a:ext cx="1512168" cy="1512168"/>
          </a:xfrm>
          <a:prstGeom prst="rect">
            <a:avLst/>
          </a:prstGeom>
        </p:spPr>
      </p:pic>
    </p:spTree>
    <p:extLst>
      <p:ext uri="{BB962C8B-B14F-4D97-AF65-F5344CB8AC3E}">
        <p14:creationId xmlns:p14="http://schemas.microsoft.com/office/powerpoint/2010/main" val="810705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71800" y="1196752"/>
            <a:ext cx="3672408" cy="461665"/>
          </a:xfrm>
          <a:prstGeom prst="rect">
            <a:avLst/>
          </a:prstGeom>
        </p:spPr>
        <p:txBody>
          <a:bodyPr wrap="square">
            <a:spAutoFit/>
          </a:bodyPr>
          <a:lstStyle/>
          <a:p>
            <a:r>
              <a:rPr lang="ru-RU" sz="2400" dirty="0" smtClean="0"/>
              <a:t>Новая таблица 2005 </a:t>
            </a:r>
            <a:endParaRPr lang="ru-RU" sz="2400" dirty="0"/>
          </a:p>
        </p:txBody>
      </p:sp>
      <p:graphicFrame>
        <p:nvGraphicFramePr>
          <p:cNvPr id="4" name="Таблица 3"/>
          <p:cNvGraphicFramePr>
            <a:graphicFrameLocks noGrp="1"/>
          </p:cNvGraphicFramePr>
          <p:nvPr>
            <p:extLst>
              <p:ext uri="{D42A27DB-BD31-4B8C-83A1-F6EECF244321}">
                <p14:modId xmlns:p14="http://schemas.microsoft.com/office/powerpoint/2010/main" val="369078604"/>
              </p:ext>
            </p:extLst>
          </p:nvPr>
        </p:nvGraphicFramePr>
        <p:xfrm>
          <a:off x="323528" y="2204864"/>
          <a:ext cx="8424935" cy="3100786"/>
        </p:xfrm>
        <a:graphic>
          <a:graphicData uri="http://schemas.openxmlformats.org/drawingml/2006/table">
            <a:tbl>
              <a:tblPr/>
              <a:tblGrid>
                <a:gridCol w="1876479">
                  <a:extLst>
                    <a:ext uri="{9D8B030D-6E8A-4147-A177-3AD203B41FA5}">
                      <a16:colId xmlns:a16="http://schemas.microsoft.com/office/drawing/2014/main" val="1872456123"/>
                    </a:ext>
                  </a:extLst>
                </a:gridCol>
                <a:gridCol w="1499086">
                  <a:extLst>
                    <a:ext uri="{9D8B030D-6E8A-4147-A177-3AD203B41FA5}">
                      <a16:colId xmlns:a16="http://schemas.microsoft.com/office/drawing/2014/main" val="3757871875"/>
                    </a:ext>
                  </a:extLst>
                </a:gridCol>
                <a:gridCol w="1188087">
                  <a:extLst>
                    <a:ext uri="{9D8B030D-6E8A-4147-A177-3AD203B41FA5}">
                      <a16:colId xmlns:a16="http://schemas.microsoft.com/office/drawing/2014/main" val="2312163508"/>
                    </a:ext>
                  </a:extLst>
                </a:gridCol>
                <a:gridCol w="1859007">
                  <a:extLst>
                    <a:ext uri="{9D8B030D-6E8A-4147-A177-3AD203B41FA5}">
                      <a16:colId xmlns:a16="http://schemas.microsoft.com/office/drawing/2014/main" val="3138984612"/>
                    </a:ext>
                  </a:extLst>
                </a:gridCol>
                <a:gridCol w="1079761">
                  <a:extLst>
                    <a:ext uri="{9D8B030D-6E8A-4147-A177-3AD203B41FA5}">
                      <a16:colId xmlns:a16="http://schemas.microsoft.com/office/drawing/2014/main" val="2012251149"/>
                    </a:ext>
                  </a:extLst>
                </a:gridCol>
                <a:gridCol w="922515">
                  <a:extLst>
                    <a:ext uri="{9D8B030D-6E8A-4147-A177-3AD203B41FA5}">
                      <a16:colId xmlns:a16="http://schemas.microsoft.com/office/drawing/2014/main" val="1561824401"/>
                    </a:ext>
                  </a:extLst>
                </a:gridCol>
              </a:tblGrid>
              <a:tr h="1728192">
                <a:tc>
                  <a:txBody>
                    <a:bodyPr/>
                    <a:lstStyle/>
                    <a:p>
                      <a:pPr algn="ctr" fontAlgn="ctr"/>
                      <a:r>
                        <a:rPr lang="ru-RU" sz="1000" b="0" i="0" u="none" strike="noStrike" dirty="0">
                          <a:solidFill>
                            <a:srgbClr val="000000"/>
                          </a:solidFill>
                          <a:effectLst/>
                          <a:latin typeface="Tahoma" panose="020B0604030504040204" pitchFamily="34" charset="0"/>
                        </a:rPr>
                        <a:t>Число зарегистрированных заболеваний ожирением  (гр.7  стр. 5.10) у юношей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зарегистрированных заболеваний ожирением  (гр.13  стр. 5.10)  юношей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взятых на Д-учет из числа впервые в жизни зарегистрированных заболеваний ожирением  (гр.13_1  стр. 5.10) у юношей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зарегистрированных заболеваний крайней степенью ожирения  (гр.7  стр. 5.10.1) у юношей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зарегистрированных заболеваний крайней степенью ожирения (гр.13  стр. 5.10.1)  юношей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взятых на Д-учет из числа впервые в жизни зарегистрированных заболеваний  </a:t>
                      </a:r>
                      <a:r>
                        <a:rPr lang="ru-RU" sz="1000" b="0" i="0" u="none" strike="noStrike" dirty="0" err="1">
                          <a:solidFill>
                            <a:srgbClr val="000000"/>
                          </a:solidFill>
                          <a:effectLst/>
                          <a:latin typeface="Tahoma" panose="020B0604030504040204" pitchFamily="34" charset="0"/>
                        </a:rPr>
                        <a:t>крайоней</a:t>
                      </a:r>
                      <a:r>
                        <a:rPr lang="ru-RU" sz="1000" b="0" i="0" u="none" strike="noStrike" dirty="0">
                          <a:solidFill>
                            <a:srgbClr val="000000"/>
                          </a:solidFill>
                          <a:effectLst/>
                          <a:latin typeface="Tahoma" panose="020B0604030504040204" pitchFamily="34" charset="0"/>
                        </a:rPr>
                        <a:t> степенью ожирения  (гр.13_1  стр. 5.10.1) у юношей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43725"/>
                  </a:ext>
                </a:extLst>
              </a:tr>
              <a:tr h="140416">
                <a:tc>
                  <a:txBody>
                    <a:bodyPr/>
                    <a:lstStyle/>
                    <a:p>
                      <a:pPr algn="ctr" fontAlgn="ctr"/>
                      <a:r>
                        <a:rPr lang="ru-RU" sz="800" b="0" i="0" u="none" strike="noStrike" dirty="0">
                          <a:solidFill>
                            <a:srgbClr val="000000"/>
                          </a:solidFill>
                          <a:effectLst/>
                          <a:latin typeface="Tahoma" panose="020B0604030504040204" pitchFamily="34" charset="0"/>
                        </a:rPr>
                        <a:t>1_0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800" b="0" i="0" u="none" strike="noStrike">
                          <a:solidFill>
                            <a:srgbClr val="000000"/>
                          </a:solidFill>
                          <a:effectLst/>
                          <a:latin typeface="Tahoma" panose="020B060403050404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1_1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ahoma" panose="020B0604030504040204" pitchFamily="34" charset="0"/>
                        </a:rPr>
                        <a:t>2_0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ahoma" panose="020B060403050404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ahoma" panose="020B0604030504040204" pitchFamily="34" charset="0"/>
                        </a:rPr>
                        <a:t>2_1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915633"/>
                  </a:ext>
                </a:extLst>
              </a:tr>
              <a:tr h="702078">
                <a:tc>
                  <a:txBody>
                    <a:bodyPr/>
                    <a:lstStyle/>
                    <a:p>
                      <a:pPr algn="ctr" fontAlgn="b"/>
                      <a:r>
                        <a:rPr lang="ru-RU" sz="1050" b="0" i="0" u="none" strike="noStrike" dirty="0">
                          <a:solidFill>
                            <a:srgbClr val="000000"/>
                          </a:solidFill>
                          <a:effectLst/>
                          <a:latin typeface="Tahoma" panose="020B0604030504040204" pitchFamily="34" charset="0"/>
                        </a:rPr>
                        <a:t>перенос данных из таб. 2000, гр. 7 стр. 5.10 (код 5_9)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ru-RU" sz="1050" b="0" i="0" u="none" strike="noStrike" dirty="0">
                          <a:solidFill>
                            <a:srgbClr val="000000"/>
                          </a:solidFill>
                          <a:effectLst/>
                          <a:latin typeface="Tahoma" panose="020B0604030504040204" pitchFamily="34" charset="0"/>
                        </a:rPr>
                        <a:t>перенос данных из таб. 2000, гр. 13 стр. 5.10 (код 5_9)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ru-RU" sz="1050" b="0" i="0" u="none" strike="noStrike" dirty="0">
                          <a:solidFill>
                            <a:srgbClr val="000000"/>
                          </a:solidFill>
                          <a:effectLst/>
                          <a:latin typeface="Tahoma" panose="020B0604030504040204" pitchFamily="34" charset="0"/>
                        </a:rPr>
                        <a:t>перенос данных из таб. 2000, гр. 13_1 стр. 5.10 (код 5_9)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ru-RU" sz="1050" b="0" i="0" u="none" strike="noStrike" dirty="0">
                          <a:solidFill>
                            <a:srgbClr val="000000"/>
                          </a:solidFill>
                          <a:effectLst/>
                          <a:latin typeface="Tahoma" panose="020B0604030504040204" pitchFamily="34" charset="0"/>
                        </a:rPr>
                        <a:t>перенос данных из таб. 2000, гр. 7 стр. 5.10.1 (код 5_9_1)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ru-RU" sz="1050" b="0" i="0" u="none" strike="noStrike" dirty="0">
                          <a:solidFill>
                            <a:srgbClr val="000000"/>
                          </a:solidFill>
                          <a:effectLst/>
                          <a:latin typeface="Tahoma" panose="020B0604030504040204" pitchFamily="34" charset="0"/>
                        </a:rPr>
                        <a:t>перенос данных из таб. 2000, гр. 13 стр. 5.10.1 (код 5_9_1)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ru-RU" sz="1050" b="0" i="0" u="none" strike="noStrike" dirty="0">
                          <a:solidFill>
                            <a:srgbClr val="000000"/>
                          </a:solidFill>
                          <a:effectLst/>
                          <a:latin typeface="Tahoma" panose="020B0604030504040204" pitchFamily="34" charset="0"/>
                        </a:rPr>
                        <a:t>перенос данных из таб. 2000, гр. 13_1 стр. 5.10.1 (код 5_9_)</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7382305"/>
                  </a:ext>
                </a:extLst>
              </a:tr>
            </a:tbl>
          </a:graphicData>
        </a:graphic>
      </p:graphicFrame>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764704"/>
            <a:ext cx="1116124" cy="1116124"/>
          </a:xfrm>
          <a:prstGeom prst="rect">
            <a:avLst/>
          </a:prstGeom>
        </p:spPr>
      </p:pic>
    </p:spTree>
    <p:extLst>
      <p:ext uri="{BB962C8B-B14F-4D97-AF65-F5344CB8AC3E}">
        <p14:creationId xmlns:p14="http://schemas.microsoft.com/office/powerpoint/2010/main" val="10567865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1052736"/>
            <a:ext cx="2950616" cy="461665"/>
          </a:xfrm>
          <a:prstGeom prst="rect">
            <a:avLst/>
          </a:prstGeom>
        </p:spPr>
        <p:txBody>
          <a:bodyPr wrap="none">
            <a:spAutoFit/>
          </a:bodyPr>
          <a:lstStyle/>
          <a:p>
            <a:r>
              <a:rPr lang="ru-RU" sz="2400" dirty="0"/>
              <a:t>Новая таблица </a:t>
            </a:r>
            <a:r>
              <a:rPr lang="ru-RU" sz="2400" dirty="0" smtClean="0"/>
              <a:t>3006</a:t>
            </a:r>
            <a:endParaRPr lang="ru-RU" sz="2400" dirty="0"/>
          </a:p>
        </p:txBody>
      </p:sp>
      <p:graphicFrame>
        <p:nvGraphicFramePr>
          <p:cNvPr id="6" name="Таблица 5"/>
          <p:cNvGraphicFramePr>
            <a:graphicFrameLocks noGrp="1"/>
          </p:cNvGraphicFramePr>
          <p:nvPr>
            <p:extLst>
              <p:ext uri="{D42A27DB-BD31-4B8C-83A1-F6EECF244321}">
                <p14:modId xmlns:p14="http://schemas.microsoft.com/office/powerpoint/2010/main" val="2338841270"/>
              </p:ext>
            </p:extLst>
          </p:nvPr>
        </p:nvGraphicFramePr>
        <p:xfrm>
          <a:off x="539553" y="1916832"/>
          <a:ext cx="7920879" cy="3137535"/>
        </p:xfrm>
        <a:graphic>
          <a:graphicData uri="http://schemas.openxmlformats.org/drawingml/2006/table">
            <a:tbl>
              <a:tblPr/>
              <a:tblGrid>
                <a:gridCol w="729406">
                  <a:extLst>
                    <a:ext uri="{9D8B030D-6E8A-4147-A177-3AD203B41FA5}">
                      <a16:colId xmlns:a16="http://schemas.microsoft.com/office/drawing/2014/main" val="516503526"/>
                    </a:ext>
                  </a:extLst>
                </a:gridCol>
                <a:gridCol w="1358825">
                  <a:extLst>
                    <a:ext uri="{9D8B030D-6E8A-4147-A177-3AD203B41FA5}">
                      <a16:colId xmlns:a16="http://schemas.microsoft.com/office/drawing/2014/main" val="2395970514"/>
                    </a:ext>
                  </a:extLst>
                </a:gridCol>
                <a:gridCol w="966152">
                  <a:extLst>
                    <a:ext uri="{9D8B030D-6E8A-4147-A177-3AD203B41FA5}">
                      <a16:colId xmlns:a16="http://schemas.microsoft.com/office/drawing/2014/main" val="3000196580"/>
                    </a:ext>
                  </a:extLst>
                </a:gridCol>
                <a:gridCol w="1050072">
                  <a:extLst>
                    <a:ext uri="{9D8B030D-6E8A-4147-A177-3AD203B41FA5}">
                      <a16:colId xmlns:a16="http://schemas.microsoft.com/office/drawing/2014/main" val="1442382869"/>
                    </a:ext>
                  </a:extLst>
                </a:gridCol>
                <a:gridCol w="925398">
                  <a:extLst>
                    <a:ext uri="{9D8B030D-6E8A-4147-A177-3AD203B41FA5}">
                      <a16:colId xmlns:a16="http://schemas.microsoft.com/office/drawing/2014/main" val="3305086287"/>
                    </a:ext>
                  </a:extLst>
                </a:gridCol>
                <a:gridCol w="987736">
                  <a:extLst>
                    <a:ext uri="{9D8B030D-6E8A-4147-A177-3AD203B41FA5}">
                      <a16:colId xmlns:a16="http://schemas.microsoft.com/office/drawing/2014/main" val="1392572818"/>
                    </a:ext>
                  </a:extLst>
                </a:gridCol>
                <a:gridCol w="1183210">
                  <a:extLst>
                    <a:ext uri="{9D8B030D-6E8A-4147-A177-3AD203B41FA5}">
                      <a16:colId xmlns:a16="http://schemas.microsoft.com/office/drawing/2014/main" val="893499849"/>
                    </a:ext>
                  </a:extLst>
                </a:gridCol>
                <a:gridCol w="720080">
                  <a:extLst>
                    <a:ext uri="{9D8B030D-6E8A-4147-A177-3AD203B41FA5}">
                      <a16:colId xmlns:a16="http://schemas.microsoft.com/office/drawing/2014/main" val="604259280"/>
                    </a:ext>
                  </a:extLst>
                </a:gridCol>
              </a:tblGrid>
              <a:tr h="1466850">
                <a:tc>
                  <a:txBody>
                    <a:bodyPr/>
                    <a:lstStyle/>
                    <a:p>
                      <a:pPr algn="l" fontAlgn="b"/>
                      <a:r>
                        <a:rPr lang="ru-RU" sz="1100" b="0" i="0" u="none" strike="noStrike">
                          <a:solidFill>
                            <a:srgbClr val="000000"/>
                          </a:solidFill>
                          <a:effectLst/>
                          <a:latin typeface="Calibri" panose="020F0502020204030204" pitchFamily="34" charset="0"/>
                        </a:rPr>
                        <a:t>№ строк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зарегистрированных заболеваний ожирением  (из гр. 4 стр. 5.10) у мужчин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установленных заболеваний ожирением  (из гр. 9 стр. 5.10) у мужчин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взятых на Д - учет  из числа впервые в жизни установленных заболеваний ожирением  (из гр. 9 стр. 5.10) у мужчин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крайняя степень ожирения  (из гр.4 стр. 5.10.1) у мужчин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ahoma" panose="020B0604030504040204" pitchFamily="34" charset="0"/>
                        </a:rPr>
                        <a:t>Число впервые в жизни установленных заболеваний крайняя степень ожирения  у мужчин  (из гр. 9 стр. 5.10.1)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ahoma" panose="020B0604030504040204" pitchFamily="34" charset="0"/>
                        </a:rPr>
                        <a:t>Число впервые в жизни установленных заболеваний крайняя степень ожирения  у мужчин  (из гр. 9 стр. 5.10.1)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ahoma" panose="020B0604030504040204" pitchFamily="34" charset="0"/>
                        </a:rPr>
                        <a:t>справочно: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4036892"/>
                  </a:ext>
                </a:extLst>
              </a:tr>
              <a:tr h="190500">
                <a:tc>
                  <a:txBody>
                    <a:bodyPr/>
                    <a:lstStyle/>
                    <a:p>
                      <a:pPr algn="ctr" fontAlgn="b"/>
                      <a:r>
                        <a:rPr lang="ru-RU" sz="1100" b="0" i="0" u="none" strike="noStrike">
                          <a:solidFill>
                            <a:srgbClr val="000000"/>
                          </a:solidFill>
                          <a:effectLst/>
                          <a:latin typeface="Calibri" panose="020F0502020204030204" pitchFamily="34" charset="0"/>
                        </a:rPr>
                        <a:t>1_0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ahom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ahom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ahoma" panose="020B0604030504040204" pitchFamily="34" charset="0"/>
                        </a:rPr>
                        <a:t>2_1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ahoma" panose="020B0604030504040204" pitchFamily="34" charset="0"/>
                        </a:rPr>
                        <a:t>4_1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ahom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980114"/>
                  </a:ext>
                </a:extLst>
              </a:tr>
              <a:tr h="190500">
                <a:tc>
                  <a:txBody>
                    <a:bodyPr/>
                    <a:lstStyle/>
                    <a:p>
                      <a:pPr algn="ctr" fontAlgn="b"/>
                      <a:r>
                        <a:rPr lang="ru-RU"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ahoma" panose="020B0604030504040204" pitchFamily="34" charset="0"/>
                        </a:rPr>
                        <a:t>Х</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7812021"/>
                  </a:ext>
                </a:extLst>
              </a:tr>
              <a:tr h="1143000">
                <a:tc>
                  <a:txBody>
                    <a:bodyPr/>
                    <a:lstStyle/>
                    <a:p>
                      <a:pPr algn="ctr" fontAlgn="b"/>
                      <a:r>
                        <a:rPr lang="ru-RU"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Calibri" panose="020F0502020204030204" pitchFamily="34" charset="0"/>
                        </a:rPr>
                        <a:t>перенос данных из таб. 3000, стр.5.10 (код 5_9), гр.4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400" b="0" i="0" u="none" strike="noStrike" dirty="0">
                          <a:solidFill>
                            <a:srgbClr val="000000"/>
                          </a:solidFill>
                          <a:effectLst/>
                          <a:latin typeface="Calibri" panose="020F0502020204030204" pitchFamily="34" charset="0"/>
                        </a:rPr>
                        <a:t>перенос данных из таб. 3000, стр.5.10 (код 5_9), гр.9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400" b="0" i="0" u="none" strike="noStrike" dirty="0">
                          <a:solidFill>
                            <a:srgbClr val="000000"/>
                          </a:solidFill>
                          <a:effectLst/>
                          <a:latin typeface="Calibri" panose="020F0502020204030204" pitchFamily="34" charset="0"/>
                        </a:rPr>
                        <a:t>перенос данных из таб. 3000, стр.5.10 (код 5_9), гр.10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400" b="0" i="0" u="none" strike="noStrike" dirty="0">
                          <a:solidFill>
                            <a:srgbClr val="000000"/>
                          </a:solidFill>
                          <a:effectLst/>
                          <a:latin typeface="Calibri" panose="020F0502020204030204" pitchFamily="34" charset="0"/>
                        </a:rPr>
                        <a:t>перенос данных из таб. 3000, стр.5.10.1 (код 5_9_1), гр.4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400" b="0" i="0" u="none" strike="noStrike" dirty="0">
                          <a:solidFill>
                            <a:srgbClr val="000000"/>
                          </a:solidFill>
                          <a:effectLst/>
                          <a:latin typeface="Calibri" panose="020F0502020204030204" pitchFamily="34" charset="0"/>
                        </a:rPr>
                        <a:t>перенос данных из таб. 3000, стр.5.10.1 (код 5_9_1), гр.9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400" b="0" i="0" u="none" strike="noStrike" dirty="0">
                          <a:solidFill>
                            <a:srgbClr val="000000"/>
                          </a:solidFill>
                          <a:effectLst/>
                          <a:latin typeface="Calibri" panose="020F0502020204030204" pitchFamily="34" charset="0"/>
                        </a:rPr>
                        <a:t>перенос данных из таб. 3000, стр.5.10.1 (код 5_9_1), гр.10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400" b="0" i="0" u="none" strike="noStrike" dirty="0">
                          <a:solidFill>
                            <a:srgbClr val="000000"/>
                          </a:solidFill>
                          <a:effectLst/>
                          <a:latin typeface="Calibri" panose="020F0502020204030204" pitchFamily="34" charset="0"/>
                        </a:rPr>
                        <a:t>стр. 5.10 - 5.10.1 из таб. 3000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23844562"/>
                  </a:ext>
                </a:extLst>
              </a:tr>
            </a:tbl>
          </a:graphicData>
        </a:graphic>
      </p:graphicFrame>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3630" y="764704"/>
            <a:ext cx="936104" cy="936104"/>
          </a:xfrm>
          <a:prstGeom prst="rect">
            <a:avLst/>
          </a:prstGeom>
        </p:spPr>
      </p:pic>
    </p:spTree>
    <p:extLst>
      <p:ext uri="{BB962C8B-B14F-4D97-AF65-F5344CB8AC3E}">
        <p14:creationId xmlns:p14="http://schemas.microsoft.com/office/powerpoint/2010/main" val="31710821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43808" y="1196752"/>
            <a:ext cx="2490618" cy="400110"/>
          </a:xfrm>
          <a:prstGeom prst="rect">
            <a:avLst/>
          </a:prstGeom>
        </p:spPr>
        <p:txBody>
          <a:bodyPr wrap="none">
            <a:spAutoFit/>
          </a:bodyPr>
          <a:lstStyle/>
          <a:p>
            <a:r>
              <a:rPr lang="ru-RU" sz="2000" dirty="0"/>
              <a:t>Новая таблица </a:t>
            </a:r>
            <a:r>
              <a:rPr lang="ru-RU" sz="2000" dirty="0" smtClean="0"/>
              <a:t>4005</a:t>
            </a:r>
            <a:endParaRPr lang="ru-RU" sz="2000" dirty="0"/>
          </a:p>
        </p:txBody>
      </p:sp>
      <p:graphicFrame>
        <p:nvGraphicFramePr>
          <p:cNvPr id="4" name="Таблица 3"/>
          <p:cNvGraphicFramePr>
            <a:graphicFrameLocks noGrp="1"/>
          </p:cNvGraphicFramePr>
          <p:nvPr>
            <p:extLst>
              <p:ext uri="{D42A27DB-BD31-4B8C-83A1-F6EECF244321}">
                <p14:modId xmlns:p14="http://schemas.microsoft.com/office/powerpoint/2010/main" val="391311498"/>
              </p:ext>
            </p:extLst>
          </p:nvPr>
        </p:nvGraphicFramePr>
        <p:xfrm>
          <a:off x="611560" y="2204864"/>
          <a:ext cx="7920880" cy="3514725"/>
        </p:xfrm>
        <a:graphic>
          <a:graphicData uri="http://schemas.openxmlformats.org/drawingml/2006/table">
            <a:tbl>
              <a:tblPr/>
              <a:tblGrid>
                <a:gridCol w="990110">
                  <a:extLst>
                    <a:ext uri="{9D8B030D-6E8A-4147-A177-3AD203B41FA5}">
                      <a16:colId xmlns:a16="http://schemas.microsoft.com/office/drawing/2014/main" val="1016146264"/>
                    </a:ext>
                  </a:extLst>
                </a:gridCol>
                <a:gridCol w="990110">
                  <a:extLst>
                    <a:ext uri="{9D8B030D-6E8A-4147-A177-3AD203B41FA5}">
                      <a16:colId xmlns:a16="http://schemas.microsoft.com/office/drawing/2014/main" val="228097886"/>
                    </a:ext>
                  </a:extLst>
                </a:gridCol>
                <a:gridCol w="990110">
                  <a:extLst>
                    <a:ext uri="{9D8B030D-6E8A-4147-A177-3AD203B41FA5}">
                      <a16:colId xmlns:a16="http://schemas.microsoft.com/office/drawing/2014/main" val="1479803564"/>
                    </a:ext>
                  </a:extLst>
                </a:gridCol>
                <a:gridCol w="990110">
                  <a:extLst>
                    <a:ext uri="{9D8B030D-6E8A-4147-A177-3AD203B41FA5}">
                      <a16:colId xmlns:a16="http://schemas.microsoft.com/office/drawing/2014/main" val="559296005"/>
                    </a:ext>
                  </a:extLst>
                </a:gridCol>
                <a:gridCol w="990110">
                  <a:extLst>
                    <a:ext uri="{9D8B030D-6E8A-4147-A177-3AD203B41FA5}">
                      <a16:colId xmlns:a16="http://schemas.microsoft.com/office/drawing/2014/main" val="2578460506"/>
                    </a:ext>
                  </a:extLst>
                </a:gridCol>
                <a:gridCol w="990110">
                  <a:extLst>
                    <a:ext uri="{9D8B030D-6E8A-4147-A177-3AD203B41FA5}">
                      <a16:colId xmlns:a16="http://schemas.microsoft.com/office/drawing/2014/main" val="3096626788"/>
                    </a:ext>
                  </a:extLst>
                </a:gridCol>
                <a:gridCol w="990110">
                  <a:extLst>
                    <a:ext uri="{9D8B030D-6E8A-4147-A177-3AD203B41FA5}">
                      <a16:colId xmlns:a16="http://schemas.microsoft.com/office/drawing/2014/main" val="309911790"/>
                    </a:ext>
                  </a:extLst>
                </a:gridCol>
                <a:gridCol w="990110">
                  <a:extLst>
                    <a:ext uri="{9D8B030D-6E8A-4147-A177-3AD203B41FA5}">
                      <a16:colId xmlns:a16="http://schemas.microsoft.com/office/drawing/2014/main" val="3327397728"/>
                    </a:ext>
                  </a:extLst>
                </a:gridCol>
              </a:tblGrid>
              <a:tr h="1466850">
                <a:tc>
                  <a:txBody>
                    <a:bodyPr/>
                    <a:lstStyle/>
                    <a:p>
                      <a:pPr algn="l" fontAlgn="b"/>
                      <a:r>
                        <a:rPr lang="ru-RU" sz="1400" b="0" i="0" u="none" strike="noStrike" dirty="0">
                          <a:solidFill>
                            <a:srgbClr val="000000"/>
                          </a:solidFill>
                          <a:effectLst/>
                          <a:latin typeface="Calibri" panose="020F0502020204030204" pitchFamily="34" charset="0"/>
                        </a:rPr>
                        <a:t>№ строк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зарегистрированных заболеваний ожирением  (из гр. 4 стр. 5.10) у мужчин  старше трудоспособного возраста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установленных заболеваний ожирением  (из гр. 9 стр. 5.10) у мужчин старше трудоспособного возраста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взятых на Д - учет  из числа впервые в жизни установленных заболеваний ожирением  (из гр. 9 стр. 5.10) у мужчин старше трудоспособного возраста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зарегистрированных заболеваний крайняя степень ожирения  (из гр.4 стр. 5.10.1) у мужчин старше трудоспособного возраста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установленных заболеваний крайняя степень ожирения  у мужчин старше трудоспособного возраста (из гр. 9 стр. 5.10.1)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установленных заболеваний крайняя степень ожирения  у мужчин старше трудоспособного возраста (из гр. 9 стр. 5.10.1)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err="1">
                          <a:solidFill>
                            <a:srgbClr val="000000"/>
                          </a:solidFill>
                          <a:effectLst/>
                          <a:latin typeface="Tahoma" panose="020B0604030504040204" pitchFamily="34" charset="0"/>
                        </a:rPr>
                        <a:t>справочно</a:t>
                      </a:r>
                      <a:r>
                        <a:rPr lang="ru-RU" sz="1000" b="0" i="0" u="none" strike="noStrike" dirty="0">
                          <a:solidFill>
                            <a:srgbClr val="000000"/>
                          </a:solidFill>
                          <a:effectLst/>
                          <a:latin typeface="Tahoma" panose="020B060403050404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3319613"/>
                  </a:ext>
                </a:extLst>
              </a:tr>
              <a:tr h="190500">
                <a:tc>
                  <a:txBody>
                    <a:bodyPr/>
                    <a:lstStyle/>
                    <a:p>
                      <a:pPr algn="ctr" fontAlgn="b"/>
                      <a:r>
                        <a:rPr lang="ru-RU" sz="1100" b="0" i="0" u="none" strike="noStrike" dirty="0">
                          <a:solidFill>
                            <a:srgbClr val="000000"/>
                          </a:solidFill>
                          <a:effectLst/>
                          <a:latin typeface="Calibri" panose="020F0502020204030204" pitchFamily="34" charset="0"/>
                        </a:rPr>
                        <a:t>1_0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2_1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4_1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184958"/>
                  </a:ext>
                </a:extLst>
              </a:tr>
              <a:tr h="190500">
                <a:tc>
                  <a:txBody>
                    <a:bodyPr/>
                    <a:lstStyle/>
                    <a:p>
                      <a:pPr algn="ctr" fontAlgn="b"/>
                      <a:r>
                        <a:rPr lang="ru-RU"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ahoma" panose="020B060403050404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ahoma" panose="020B0604030504040204" pitchFamily="34" charset="0"/>
                        </a:rPr>
                        <a:t>Х</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9728264"/>
                  </a:ext>
                </a:extLst>
              </a:tr>
              <a:tr h="1143000">
                <a:tc>
                  <a:txBody>
                    <a:bodyPr/>
                    <a:lstStyle/>
                    <a:p>
                      <a:pPr algn="ctr" fontAlgn="b"/>
                      <a:r>
                        <a:rPr lang="ru-RU"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Calibri" panose="020F0502020204030204" pitchFamily="34" charset="0"/>
                        </a:rPr>
                        <a:t>перенос данных из таб. 4000, стр.5.10 (код 5_9), гр.4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100" b="0" i="0" u="none" strike="noStrike" dirty="0">
                          <a:solidFill>
                            <a:srgbClr val="000000"/>
                          </a:solidFill>
                          <a:effectLst/>
                          <a:latin typeface="Calibri" panose="020F0502020204030204" pitchFamily="34" charset="0"/>
                        </a:rPr>
                        <a:t>перенос данных из таб. 4000, стр.5.10 (код 5_9), гр.9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100" b="0" i="0" u="none" strike="noStrike" dirty="0">
                          <a:solidFill>
                            <a:srgbClr val="000000"/>
                          </a:solidFill>
                          <a:effectLst/>
                          <a:latin typeface="Calibri" panose="020F0502020204030204" pitchFamily="34" charset="0"/>
                        </a:rPr>
                        <a:t>перенос данных из таб. 4000, стр.5.10 (код 5_9), гр.10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100" b="0" i="0" u="none" strike="noStrike" dirty="0">
                          <a:solidFill>
                            <a:srgbClr val="000000"/>
                          </a:solidFill>
                          <a:effectLst/>
                          <a:latin typeface="Calibri" panose="020F0502020204030204" pitchFamily="34" charset="0"/>
                        </a:rPr>
                        <a:t>перенос данных из таб. 4000, стр.5.10.1 (код 5_9_1), гр.4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100" b="0" i="0" u="none" strike="noStrike" dirty="0">
                          <a:solidFill>
                            <a:srgbClr val="000000"/>
                          </a:solidFill>
                          <a:effectLst/>
                          <a:latin typeface="Calibri" panose="020F0502020204030204" pitchFamily="34" charset="0"/>
                        </a:rPr>
                        <a:t>перенос данных из таб. 4000, стр.5.10.1 (код 5_9_1), гр.9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100" b="0" i="0" u="none" strike="noStrike" dirty="0">
                          <a:solidFill>
                            <a:srgbClr val="000000"/>
                          </a:solidFill>
                          <a:effectLst/>
                          <a:latin typeface="Calibri" panose="020F0502020204030204" pitchFamily="34" charset="0"/>
                        </a:rPr>
                        <a:t>перенос данных из таб. 4000, стр.5.10.1 (код 5_9_1), гр.10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ru-RU" sz="1100" b="0" i="0" u="none" strike="noStrike" dirty="0">
                          <a:solidFill>
                            <a:srgbClr val="000000"/>
                          </a:solidFill>
                          <a:effectLst/>
                          <a:latin typeface="Calibri" panose="020F0502020204030204" pitchFamily="34" charset="0"/>
                        </a:rPr>
                        <a:t>стр. 5.10 - 5.10.1 из таб. 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10334591"/>
                  </a:ext>
                </a:extLst>
              </a:tr>
            </a:tbl>
          </a:graphicData>
        </a:graphic>
      </p:graphicFrame>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764704"/>
            <a:ext cx="1096089" cy="1096089"/>
          </a:xfrm>
          <a:prstGeom prst="rect">
            <a:avLst/>
          </a:prstGeom>
        </p:spPr>
      </p:pic>
    </p:spTree>
    <p:extLst>
      <p:ext uri="{BB962C8B-B14F-4D97-AF65-F5344CB8AC3E}">
        <p14:creationId xmlns:p14="http://schemas.microsoft.com/office/powerpoint/2010/main" val="40015718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15816" y="1196752"/>
            <a:ext cx="2954655" cy="369332"/>
          </a:xfrm>
          <a:prstGeom prst="rect">
            <a:avLst/>
          </a:prstGeom>
        </p:spPr>
        <p:txBody>
          <a:bodyPr wrap="none">
            <a:spAutoFit/>
          </a:bodyPr>
          <a:lstStyle/>
          <a:p>
            <a:r>
              <a:rPr lang="ru-RU" dirty="0" smtClean="0"/>
              <a:t>Новая таблица 4505</a:t>
            </a:r>
            <a:r>
              <a:rPr lang="ru-RU" dirty="0"/>
              <a:t>	</a:t>
            </a:r>
          </a:p>
        </p:txBody>
      </p:sp>
      <p:graphicFrame>
        <p:nvGraphicFramePr>
          <p:cNvPr id="5" name="Таблица 4"/>
          <p:cNvGraphicFramePr>
            <a:graphicFrameLocks noGrp="1"/>
          </p:cNvGraphicFramePr>
          <p:nvPr>
            <p:extLst>
              <p:ext uri="{D42A27DB-BD31-4B8C-83A1-F6EECF244321}">
                <p14:modId xmlns:p14="http://schemas.microsoft.com/office/powerpoint/2010/main" val="1674257988"/>
              </p:ext>
            </p:extLst>
          </p:nvPr>
        </p:nvGraphicFramePr>
        <p:xfrm>
          <a:off x="683568" y="2204864"/>
          <a:ext cx="7632847" cy="3514725"/>
        </p:xfrm>
        <a:graphic>
          <a:graphicData uri="http://schemas.openxmlformats.org/drawingml/2006/table">
            <a:tbl>
              <a:tblPr/>
              <a:tblGrid>
                <a:gridCol w="702881">
                  <a:extLst>
                    <a:ext uri="{9D8B030D-6E8A-4147-A177-3AD203B41FA5}">
                      <a16:colId xmlns:a16="http://schemas.microsoft.com/office/drawing/2014/main" val="220239577"/>
                    </a:ext>
                  </a:extLst>
                </a:gridCol>
                <a:gridCol w="1420405">
                  <a:extLst>
                    <a:ext uri="{9D8B030D-6E8A-4147-A177-3AD203B41FA5}">
                      <a16:colId xmlns:a16="http://schemas.microsoft.com/office/drawing/2014/main" val="277821153"/>
                    </a:ext>
                  </a:extLst>
                </a:gridCol>
                <a:gridCol w="820028">
                  <a:extLst>
                    <a:ext uri="{9D8B030D-6E8A-4147-A177-3AD203B41FA5}">
                      <a16:colId xmlns:a16="http://schemas.microsoft.com/office/drawing/2014/main" val="3980522940"/>
                    </a:ext>
                  </a:extLst>
                </a:gridCol>
                <a:gridCol w="981104">
                  <a:extLst>
                    <a:ext uri="{9D8B030D-6E8A-4147-A177-3AD203B41FA5}">
                      <a16:colId xmlns:a16="http://schemas.microsoft.com/office/drawing/2014/main" val="4253168791"/>
                    </a:ext>
                  </a:extLst>
                </a:gridCol>
                <a:gridCol w="922531">
                  <a:extLst>
                    <a:ext uri="{9D8B030D-6E8A-4147-A177-3AD203B41FA5}">
                      <a16:colId xmlns:a16="http://schemas.microsoft.com/office/drawing/2014/main" val="3227427334"/>
                    </a:ext>
                  </a:extLst>
                </a:gridCol>
                <a:gridCol w="951818">
                  <a:extLst>
                    <a:ext uri="{9D8B030D-6E8A-4147-A177-3AD203B41FA5}">
                      <a16:colId xmlns:a16="http://schemas.microsoft.com/office/drawing/2014/main" val="2745328279"/>
                    </a:ext>
                  </a:extLst>
                </a:gridCol>
                <a:gridCol w="1043339">
                  <a:extLst>
                    <a:ext uri="{9D8B030D-6E8A-4147-A177-3AD203B41FA5}">
                      <a16:colId xmlns:a16="http://schemas.microsoft.com/office/drawing/2014/main" val="1314465891"/>
                    </a:ext>
                  </a:extLst>
                </a:gridCol>
                <a:gridCol w="790741">
                  <a:extLst>
                    <a:ext uri="{9D8B030D-6E8A-4147-A177-3AD203B41FA5}">
                      <a16:colId xmlns:a16="http://schemas.microsoft.com/office/drawing/2014/main" val="4243625586"/>
                    </a:ext>
                  </a:extLst>
                </a:gridCol>
              </a:tblGrid>
              <a:tr h="1866900">
                <a:tc>
                  <a:txBody>
                    <a:bodyPr/>
                    <a:lstStyle/>
                    <a:p>
                      <a:pPr algn="l" fontAlgn="b"/>
                      <a:r>
                        <a:rPr lang="ru-RU" sz="1100" b="0" i="0" u="none" strike="noStrike" dirty="0">
                          <a:solidFill>
                            <a:srgbClr val="000000"/>
                          </a:solidFill>
                          <a:effectLst/>
                          <a:latin typeface="Calibri" panose="020F0502020204030204" pitchFamily="34" charset="0"/>
                        </a:rPr>
                        <a:t>№ строк</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зарегистрированных заболеваний ожирением  (из гр. 4 стр. 5.10) у мужчин   трудоспособного возраста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установленных заболеваний ожирением  (из гр. 9 стр. 5.10) у мужчин  трудоспособного возраста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взятых на Д - учет  из числа впервые в жизни установленных заболеваний ожирением  (из гр. 9 стр. 5.10) у мужчин  трудоспособного возраста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зарегистрированных заболеваний крайняя степень ожирения  (из гр.4 стр. 5.10.1) у мужчин  трудоспособного возраста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впервые в жизни установленных заболеваний крайняя степень ожирения  у мужчин  трудоспособного возраста (из гр. 9 стр. 5.10.1)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ahoma" panose="020B0604030504040204" pitchFamily="34" charset="0"/>
                        </a:rPr>
                        <a:t>Число взятых на Д-учет из впервые в жизни установленных заболеваний крайняя степень ожирения  у мужчин  трудоспособного возраста (из гр. 9 стр. 5.10.1)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err="1">
                          <a:solidFill>
                            <a:srgbClr val="000000"/>
                          </a:solidFill>
                          <a:effectLst/>
                          <a:latin typeface="Tahoma" panose="020B0604030504040204" pitchFamily="34" charset="0"/>
                        </a:rPr>
                        <a:t>справочно</a:t>
                      </a:r>
                      <a:r>
                        <a:rPr lang="ru-RU" sz="1000" b="0" i="0" u="none" strike="noStrike" dirty="0">
                          <a:solidFill>
                            <a:srgbClr val="000000"/>
                          </a:solidFill>
                          <a:effectLst/>
                          <a:latin typeface="Tahoma" panose="020B060403050404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225743"/>
                  </a:ext>
                </a:extLst>
              </a:tr>
              <a:tr h="190500">
                <a:tc>
                  <a:txBody>
                    <a:bodyPr/>
                    <a:lstStyle/>
                    <a:p>
                      <a:pPr algn="ctr" fontAlgn="b"/>
                      <a:r>
                        <a:rPr lang="ru-RU" sz="1100" b="0" i="0" u="none" strike="noStrike" dirty="0">
                          <a:solidFill>
                            <a:srgbClr val="000000"/>
                          </a:solidFill>
                          <a:effectLst/>
                          <a:latin typeface="Calibri" panose="020F0502020204030204" pitchFamily="34" charset="0"/>
                        </a:rPr>
                        <a:t>1_0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2_1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ahoma" panose="020B060403050404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ahoma" panose="020B060403050404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4_1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ahoma" panose="020B060403050404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5681962"/>
                  </a:ext>
                </a:extLst>
              </a:tr>
              <a:tr h="190500">
                <a:tc>
                  <a:txBody>
                    <a:bodyPr/>
                    <a:lstStyle/>
                    <a:p>
                      <a:pPr algn="ctr" fontAlgn="b"/>
                      <a:r>
                        <a:rPr lang="ru-RU" sz="11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ru-RU" sz="800" b="0" i="0" u="none" strike="noStrike">
                          <a:solidFill>
                            <a:srgbClr val="000000"/>
                          </a:solidFill>
                          <a:effectLst/>
                          <a:latin typeface="Tahoma" panose="020B060403050404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ru-RU" sz="800" b="0" i="0" u="none" strike="noStrike" dirty="0">
                          <a:solidFill>
                            <a:srgbClr val="000000"/>
                          </a:solidFill>
                          <a:effectLst/>
                          <a:latin typeface="Tahoma" panose="020B060403050404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ru-RU" sz="800" b="0" i="0" u="none" strike="noStrike" dirty="0">
                          <a:solidFill>
                            <a:srgbClr val="000000"/>
                          </a:solidFill>
                          <a:effectLst/>
                          <a:latin typeface="Tahoma" panose="020B060403050404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ru-RU" sz="800" b="0" i="0" u="none" strike="noStrike" dirty="0">
                          <a:solidFill>
                            <a:srgbClr val="000000"/>
                          </a:solidFill>
                          <a:effectLst/>
                          <a:latin typeface="Tahoma" panose="020B0604030504040204" pitchFamily="34" charset="0"/>
                        </a:rPr>
                        <a:t>Х</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9883711"/>
                  </a:ext>
                </a:extLst>
              </a:tr>
              <a:tr h="1143000">
                <a:tc>
                  <a:txBody>
                    <a:bodyPr/>
                    <a:lstStyle/>
                    <a:p>
                      <a:pPr algn="ctr" fontAlgn="b"/>
                      <a:r>
                        <a:rPr lang="ru-RU" sz="11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4500, стр.5.10 (код 5_9), гр.4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4500, стр.5.10 (код 5_9), гр.9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4500, стр.5.10 (код 5_9), гр.10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4500, стр.5.10.1 (код 5_9_1), гр.4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4500, стр.5.10.1 (код 5_9_1), гр.9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перенос данных из таб. 4500, стр.5.10.1 (код 5_9_1), гр.10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ru-RU" sz="1200" b="0" i="0" u="none" strike="noStrike" dirty="0">
                          <a:solidFill>
                            <a:srgbClr val="000000"/>
                          </a:solidFill>
                          <a:effectLst/>
                          <a:latin typeface="Calibri" panose="020F0502020204030204" pitchFamily="34" charset="0"/>
                        </a:rPr>
                        <a:t>стр. 5.10 - 5.10.1 из таб. 4000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88123588"/>
                  </a:ext>
                </a:extLst>
              </a:tr>
            </a:tbl>
          </a:graphicData>
        </a:graphic>
      </p:graphicFrame>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836712"/>
            <a:ext cx="1080120" cy="1080120"/>
          </a:xfrm>
          <a:prstGeom prst="rect">
            <a:avLst/>
          </a:prstGeom>
        </p:spPr>
      </p:pic>
    </p:spTree>
    <p:extLst>
      <p:ext uri="{BB962C8B-B14F-4D97-AF65-F5344CB8AC3E}">
        <p14:creationId xmlns:p14="http://schemas.microsoft.com/office/powerpoint/2010/main" val="1333768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4643446"/>
            <a:ext cx="8305800" cy="1143000"/>
          </a:xfrm>
        </p:spPr>
        <p:txBody>
          <a:bodyPr>
            <a:normAutofit fontScale="90000"/>
          </a:bodyPr>
          <a:lstStyle/>
          <a:p>
            <a:pPr algn="r"/>
            <a:r>
              <a:rPr lang="ru-RU" sz="6700" dirty="0" smtClean="0">
                <a:latin typeface="Times New Roman" pitchFamily="18" charset="0"/>
                <a:cs typeface="Times New Roman" pitchFamily="18" charset="0"/>
              </a:rPr>
              <a:t>Благодарю за внимание!</a:t>
            </a:r>
            <a:br>
              <a:rPr lang="ru-RU" sz="6700" dirty="0" smtClean="0">
                <a:latin typeface="Times New Roman" pitchFamily="18" charset="0"/>
                <a:cs typeface="Times New Roman" pitchFamily="18" charset="0"/>
              </a:rPr>
            </a:br>
            <a:r>
              <a:rPr lang="ru-RU" dirty="0" smtClean="0"/>
              <a:t/>
            </a:r>
            <a:br>
              <a:rPr lang="ru-RU" dirty="0" smtClean="0"/>
            </a:br>
            <a:r>
              <a:rPr lang="ru-RU" dirty="0" smtClean="0"/>
              <a:t/>
            </a:r>
            <a:br>
              <a:rPr lang="ru-RU" dirty="0" smtClean="0"/>
            </a:br>
            <a:r>
              <a:rPr lang="ru-RU" dirty="0" smtClean="0"/>
              <a:t>                                         </a:t>
            </a:r>
            <a:r>
              <a:rPr lang="ru-RU" sz="2000" dirty="0" smtClean="0">
                <a:solidFill>
                  <a:schemeClr val="tx1"/>
                </a:solidFill>
                <a:latin typeface="Times New Roman" pitchFamily="18" charset="0"/>
                <a:cs typeface="Times New Roman" pitchFamily="18" charset="0"/>
              </a:rPr>
              <a:t>Автор 1 части презентации: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                                                                                          Мануилова Елена Николаевна</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Автор 2 части презентации:</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Шикуля Анна Игоревна</a:t>
            </a:r>
            <a:endParaRPr lang="ru-RU" sz="1800" dirty="0">
              <a:solidFill>
                <a:schemeClr val="tx1"/>
              </a:solidFill>
              <a:latin typeface="Times New Roman" pitchFamily="18" charset="0"/>
              <a:cs typeface="Times New Roman" pitchFamily="18" charset="0"/>
            </a:endParaRPr>
          </a:p>
        </p:txBody>
      </p:sp>
      <p:pic>
        <p:nvPicPr>
          <p:cNvPr id="6146" name="Picture 2" descr="https://mediasubs.ru/group/uploads/zh/zhizn-interesna/image/1646466007-94189-4511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148914"/>
            <a:ext cx="1610009" cy="16375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3212976"/>
            <a:ext cx="6500858" cy="1428760"/>
          </a:xfrm>
        </p:spPr>
        <p:txBody>
          <a:bodyPr>
            <a:normAutofit fontScale="90000"/>
          </a:bodyPr>
          <a:lstStyle/>
          <a:p>
            <a:r>
              <a:rPr lang="ru-RU" altLang="ru-RU" sz="5400" b="1" dirty="0">
                <a:solidFill>
                  <a:srgbClr val="002060"/>
                </a:solidFill>
                <a:latin typeface="Times New Roman" panose="02020603050405020304" pitchFamily="18" charset="0"/>
                <a:cs typeface="Times New Roman" panose="02020603050405020304" pitchFamily="18" charset="0"/>
              </a:rPr>
              <a:t>Заполнение формы 12</a:t>
            </a:r>
            <a:r>
              <a:rPr lang="ru-RU" dirty="0">
                <a:solidFill>
                  <a:srgbClr val="002060"/>
                </a:solidFill>
              </a:rPr>
              <a:t/>
            </a:r>
            <a:br>
              <a:rPr lang="ru-RU" dirty="0">
                <a:solidFill>
                  <a:srgbClr val="002060"/>
                </a:solidFill>
              </a:rPr>
            </a:br>
            <a:endParaRPr lang="ru-RU" dirty="0"/>
          </a:p>
        </p:txBody>
      </p:sp>
    </p:spTree>
    <p:extLst>
      <p:ext uri="{BB962C8B-B14F-4D97-AF65-F5344CB8AC3E}">
        <p14:creationId xmlns:p14="http://schemas.microsoft.com/office/powerpoint/2010/main" val="4154224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496944" cy="4968552"/>
          </a:xfrm>
        </p:spPr>
        <p:txBody>
          <a:bodyPr>
            <a:normAutofit fontScale="90000"/>
          </a:bodyPr>
          <a:lstStyle/>
          <a:p>
            <a:pPr lvl="0" fontAlgn="base" latinLnBrk="1">
              <a:spcAft>
                <a:spcPct val="0"/>
              </a:spcAft>
              <a:defRPr/>
            </a:pPr>
            <a:r>
              <a:rPr lang="ru-RU" sz="1800" b="1" dirty="0" smtClean="0">
                <a:solidFill>
                  <a:srgbClr val="FF0000"/>
                </a:solidFill>
                <a:latin typeface="Times New Roman" pitchFamily="18" charset="0"/>
                <a:ea typeface="Calibri" pitchFamily="34" charset="0"/>
                <a:cs typeface="Times New Roman" pitchFamily="18" charset="0"/>
              </a:rPr>
              <a:t>Графа 3.1.1</a:t>
            </a:r>
            <a:r>
              <a:rPr lang="ru-RU" sz="1800" b="1" dirty="0" smtClean="0">
                <a:solidFill>
                  <a:schemeClr val="tx1"/>
                </a:solidFill>
                <a:latin typeface="Times New Roman" pitchFamily="18" charset="0"/>
                <a:ea typeface="Calibri" pitchFamily="34" charset="0"/>
                <a:cs typeface="Times New Roman" pitchFamily="18" charset="0"/>
              </a:rPr>
              <a:t> </a:t>
            </a:r>
            <a:r>
              <a:rPr lang="ru-RU" sz="1800" dirty="0" smtClean="0">
                <a:solidFill>
                  <a:schemeClr val="tx1"/>
                </a:solidFill>
                <a:latin typeface="Times New Roman" pitchFamily="18" charset="0"/>
                <a:ea typeface="Calibri" pitchFamily="34" charset="0"/>
                <a:cs typeface="Times New Roman" pitchFamily="18" charset="0"/>
              </a:rPr>
              <a:t> Таблицы 1000, 2000 + </a:t>
            </a:r>
            <a:r>
              <a:rPr lang="ru-RU" sz="1800" b="1" dirty="0" smtClean="0">
                <a:solidFill>
                  <a:srgbClr val="FF0000"/>
                </a:solidFill>
                <a:latin typeface="Times New Roman" pitchFamily="18" charset="0"/>
                <a:ea typeface="Calibri" pitchFamily="34" charset="0"/>
                <a:cs typeface="Times New Roman" pitchFamily="18" charset="0"/>
              </a:rPr>
              <a:t>гр.3.2.1</a:t>
            </a:r>
            <a:r>
              <a:rPr lang="ru-RU" sz="1800" dirty="0" smtClean="0">
                <a:solidFill>
                  <a:schemeClr val="tx1"/>
                </a:solidFill>
                <a:latin typeface="Times New Roman" pitchFamily="18" charset="0"/>
                <a:ea typeface="Calibri" pitchFamily="34" charset="0"/>
                <a:cs typeface="Times New Roman" pitchFamily="18" charset="0"/>
              </a:rPr>
              <a:t>(юноши), 4000, 4500 </a:t>
            </a:r>
            <a:r>
              <a:rPr lang="ru-RU" sz="1800" dirty="0" smtClean="0">
                <a:latin typeface="Times New Roman" pitchFamily="18" charset="0"/>
                <a:ea typeface="Calibri"/>
                <a:cs typeface="Times New Roman" pitchFamily="18" charset="0"/>
              </a:rPr>
              <a:t>–</a:t>
            </a:r>
            <a:r>
              <a:rPr lang="ru-RU" sz="1800" dirty="0" smtClean="0">
                <a:solidFill>
                  <a:schemeClr val="tx1"/>
                </a:solidFill>
                <a:latin typeface="Times New Roman" pitchFamily="18" charset="0"/>
                <a:ea typeface="Calibri" pitchFamily="34" charset="0"/>
                <a:cs typeface="Times New Roman" pitchFamily="18" charset="0"/>
              </a:rPr>
              <a:t> осуществляется перенос </a:t>
            </a:r>
            <a:r>
              <a:rPr lang="ru-RU" sz="1800" b="1" dirty="0" smtClean="0">
                <a:solidFill>
                  <a:srgbClr val="FF0000"/>
                </a:solidFill>
                <a:latin typeface="Times New Roman" pitchFamily="18" charset="0"/>
                <a:ea typeface="Calibri" pitchFamily="34" charset="0"/>
                <a:cs typeface="Times New Roman" pitchFamily="18" charset="0"/>
              </a:rPr>
              <a:t>из </a:t>
            </a:r>
            <a:br>
              <a:rPr lang="ru-RU" sz="1800" b="1" dirty="0" smtClean="0">
                <a:solidFill>
                  <a:srgbClr val="FF0000"/>
                </a:solidFill>
                <a:latin typeface="Times New Roman" pitchFamily="18" charset="0"/>
                <a:ea typeface="Calibri" pitchFamily="34" charset="0"/>
                <a:cs typeface="Times New Roman" pitchFamily="18" charset="0"/>
              </a:rPr>
            </a:br>
            <a:r>
              <a:rPr lang="ru-RU" sz="1800" b="1" dirty="0" smtClean="0">
                <a:solidFill>
                  <a:srgbClr val="FF0000"/>
                </a:solidFill>
                <a:latin typeface="Times New Roman" pitchFamily="18" charset="0"/>
                <a:ea typeface="Calibri" pitchFamily="34" charset="0"/>
                <a:cs typeface="Times New Roman" pitchFamily="18" charset="0"/>
              </a:rPr>
              <a:t>предыдущего года (состояло  под диспансерным наблюдением</a:t>
            </a:r>
            <a:r>
              <a:rPr lang="ru-RU" sz="1800" b="1" dirty="0" smtClean="0">
                <a:solidFill>
                  <a:schemeClr val="tx1"/>
                </a:solidFill>
                <a:latin typeface="Times New Roman" pitchFamily="18" charset="0"/>
                <a:ea typeface="Calibri" pitchFamily="34" charset="0"/>
                <a:cs typeface="Times New Roman" pitchFamily="18" charset="0"/>
              </a:rPr>
              <a:t> </a:t>
            </a:r>
            <a:r>
              <a:rPr lang="ru-RU" sz="1800" dirty="0" smtClean="0">
                <a:solidFill>
                  <a:schemeClr val="tx1"/>
                </a:solidFill>
                <a:latin typeface="Times New Roman" pitchFamily="18" charset="0"/>
                <a:ea typeface="Calibri" pitchFamily="34" charset="0"/>
                <a:cs typeface="Times New Roman" pitchFamily="18" charset="0"/>
              </a:rPr>
              <a:t>(гр.15)).</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chemeClr val="tx1"/>
                </a:solidFill>
                <a:latin typeface="Times New Roman" pitchFamily="18" charset="0"/>
                <a:ea typeface="Calibri" pitchFamily="34" charset="0"/>
                <a:cs typeface="Times New Roman" pitchFamily="18" charset="0"/>
              </a:rPr>
              <a:t> Эти графы закрыты для корректировки.</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chemeClr val="tx1"/>
                </a:solidFill>
                <a:latin typeface="Times New Roman" pitchFamily="18" charset="0"/>
                <a:ea typeface="Calibri" pitchFamily="34" charset="0"/>
                <a:cs typeface="Times New Roman" pitchFamily="18" charset="0"/>
              </a:rPr>
              <a:t/>
            </a:r>
            <a:br>
              <a:rPr lang="ru-RU" sz="1800" dirty="0" smtClean="0">
                <a:solidFill>
                  <a:schemeClr val="tx1"/>
                </a:solidFill>
                <a:latin typeface="Times New Roman" pitchFamily="18" charset="0"/>
                <a:ea typeface="Calibri" pitchFamily="34" charset="0"/>
                <a:cs typeface="Times New Roman" pitchFamily="18" charset="0"/>
              </a:rPr>
            </a:br>
            <a:r>
              <a:rPr lang="ru-RU" sz="1800" b="1" dirty="0" smtClean="0">
                <a:solidFill>
                  <a:srgbClr val="FF0000"/>
                </a:solidFill>
                <a:latin typeface="Times New Roman" pitchFamily="18" charset="0"/>
                <a:ea typeface="Calibri" pitchFamily="34" charset="0"/>
                <a:cs typeface="Times New Roman" pitchFamily="18" charset="0"/>
              </a:rPr>
              <a:t>Графа 3.1 – для заполнения. Таблицы 1000, 2000</a:t>
            </a:r>
            <a:r>
              <a:rPr lang="ru-RU" sz="1800" dirty="0">
                <a:solidFill>
                  <a:schemeClr val="tx1"/>
                </a:solidFill>
                <a:latin typeface="Times New Roman" pitchFamily="18" charset="0"/>
                <a:ea typeface="Calibri" pitchFamily="34" charset="0"/>
                <a:cs typeface="Times New Roman" pitchFamily="18" charset="0"/>
              </a:rPr>
              <a:t> + </a:t>
            </a:r>
            <a:r>
              <a:rPr lang="ru-RU" sz="1800" b="1" dirty="0" smtClean="0">
                <a:solidFill>
                  <a:srgbClr val="FF0000"/>
                </a:solidFill>
                <a:latin typeface="Times New Roman" pitchFamily="18" charset="0"/>
                <a:ea typeface="Calibri" pitchFamily="34" charset="0"/>
                <a:cs typeface="Times New Roman" pitchFamily="18" charset="0"/>
              </a:rPr>
              <a:t>гр.3.2</a:t>
            </a:r>
            <a:r>
              <a:rPr lang="ru-RU" sz="1800" dirty="0" smtClean="0">
                <a:solidFill>
                  <a:schemeClr val="tx1"/>
                </a:solidFill>
                <a:latin typeface="Times New Roman" pitchFamily="18" charset="0"/>
                <a:ea typeface="Calibri" pitchFamily="34" charset="0"/>
                <a:cs typeface="Times New Roman" pitchFamily="18" charset="0"/>
              </a:rPr>
              <a:t>(юноши), 4000,4500.</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chemeClr val="tx1"/>
                </a:solidFill>
                <a:latin typeface="Times New Roman" pitchFamily="18" charset="0"/>
                <a:ea typeface="Calibri" pitchFamily="34" charset="0"/>
                <a:cs typeface="Times New Roman" pitchFamily="18" charset="0"/>
              </a:rPr>
              <a:t>                                                                     </a:t>
            </a:r>
            <a:r>
              <a:rPr lang="ru-RU" sz="1800" b="1" dirty="0" smtClean="0">
                <a:solidFill>
                  <a:srgbClr val="FF0000"/>
                </a:solidFill>
                <a:latin typeface="Times New Roman" pitchFamily="18" charset="0"/>
                <a:ea typeface="Calibri" pitchFamily="34" charset="0"/>
                <a:cs typeface="Times New Roman" pitchFamily="18" charset="0"/>
              </a:rPr>
              <a:t>гр.3.2 ≤</a:t>
            </a:r>
            <a:r>
              <a:rPr lang="ru-RU" sz="1800" dirty="0" smtClean="0">
                <a:solidFill>
                  <a:srgbClr val="FF0000"/>
                </a:solidFill>
                <a:latin typeface="Times New Roman" pitchFamily="18" charset="0"/>
                <a:ea typeface="Calibri" pitchFamily="34" charset="0"/>
                <a:cs typeface="Times New Roman" pitchFamily="18" charset="0"/>
              </a:rPr>
              <a:t> </a:t>
            </a:r>
            <a:r>
              <a:rPr lang="ru-RU" sz="1800" b="1" dirty="0" smtClean="0">
                <a:solidFill>
                  <a:srgbClr val="FF0000"/>
                </a:solidFill>
                <a:latin typeface="Times New Roman" pitchFamily="18" charset="0"/>
                <a:ea typeface="Calibri" pitchFamily="34" charset="0"/>
                <a:cs typeface="Times New Roman" pitchFamily="18" charset="0"/>
              </a:rPr>
              <a:t>гр.3.1</a:t>
            </a:r>
            <a:r>
              <a:rPr lang="ru-RU" sz="1800" dirty="0" smtClean="0">
                <a:solidFill>
                  <a:schemeClr val="tx1"/>
                </a:solidFill>
                <a:latin typeface="Times New Roman" pitchFamily="18" charset="0"/>
                <a:ea typeface="Calibri" pitchFamily="34" charset="0"/>
                <a:cs typeface="Times New Roman" pitchFamily="18" charset="0"/>
              </a:rPr>
              <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chemeClr val="tx1"/>
                </a:solidFill>
                <a:latin typeface="Times New Roman" pitchFamily="18" charset="0"/>
                <a:ea typeface="Calibri" pitchFamily="34" charset="0"/>
                <a:cs typeface="Times New Roman" pitchFamily="18" charset="0"/>
              </a:rPr>
              <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rgbClr val="FF0000"/>
                </a:solidFill>
                <a:latin typeface="Times New Roman" pitchFamily="18" charset="0"/>
                <a:ea typeface="Calibri" pitchFamily="34" charset="0"/>
                <a:cs typeface="Times New Roman" pitchFamily="18" charset="0"/>
              </a:rPr>
              <a:t>Г</a:t>
            </a:r>
            <a:r>
              <a:rPr lang="ru-RU" sz="1800" b="1" dirty="0" smtClean="0">
                <a:solidFill>
                  <a:srgbClr val="FF0000"/>
                </a:solidFill>
                <a:latin typeface="Times New Roman" pitchFamily="18" charset="0"/>
                <a:ea typeface="Calibri"/>
                <a:cs typeface="Times New Roman" pitchFamily="18" charset="0"/>
              </a:rPr>
              <a:t>рафа 4 </a:t>
            </a:r>
            <a:r>
              <a:rPr lang="ru-RU" sz="1800" dirty="0" smtClean="0">
                <a:solidFill>
                  <a:schemeClr val="tx1"/>
                </a:solidFill>
                <a:latin typeface="Times New Roman" pitchFamily="18" charset="0"/>
                <a:ea typeface="Calibri"/>
                <a:cs typeface="Times New Roman" pitchFamily="18" charset="0"/>
              </a:rPr>
              <a:t>Таблицы 1000, 1500, 2000 + </a:t>
            </a:r>
            <a:r>
              <a:rPr lang="ru-RU" sz="1800" b="1" dirty="0" smtClean="0">
                <a:solidFill>
                  <a:srgbClr val="FF0000"/>
                </a:solidFill>
                <a:latin typeface="Times New Roman" pitchFamily="18" charset="0"/>
                <a:ea typeface="Calibri" pitchFamily="34" charset="0"/>
                <a:cs typeface="Times New Roman" pitchFamily="18" charset="0"/>
              </a:rPr>
              <a:t>гр.7 </a:t>
            </a:r>
            <a:r>
              <a:rPr lang="ru-RU" sz="1800" dirty="0" smtClean="0">
                <a:solidFill>
                  <a:schemeClr val="tx1"/>
                </a:solidFill>
                <a:latin typeface="Times New Roman" pitchFamily="18" charset="0"/>
                <a:ea typeface="Calibri" pitchFamily="34" charset="0"/>
                <a:cs typeface="Times New Roman" pitchFamily="18" charset="0"/>
              </a:rPr>
              <a:t>(юноши</a:t>
            </a:r>
            <a:r>
              <a:rPr lang="ru-RU" sz="1800" dirty="0">
                <a:solidFill>
                  <a:schemeClr val="tx1"/>
                </a:solidFill>
                <a:latin typeface="Times New Roman" pitchFamily="18" charset="0"/>
                <a:ea typeface="Calibri" pitchFamily="34" charset="0"/>
                <a:cs typeface="Times New Roman" pitchFamily="18" charset="0"/>
              </a:rPr>
              <a:t>)</a:t>
            </a:r>
            <a:r>
              <a:rPr lang="ru-RU" sz="1800" dirty="0" smtClean="0">
                <a:solidFill>
                  <a:schemeClr val="tx1"/>
                </a:solidFill>
                <a:latin typeface="Times New Roman" pitchFamily="18" charset="0"/>
                <a:ea typeface="Calibri"/>
                <a:cs typeface="Times New Roman" pitchFamily="18" charset="0"/>
              </a:rPr>
              <a:t>, 4000, 4500 </a:t>
            </a:r>
            <a:r>
              <a:rPr lang="ru-RU" sz="1800" dirty="0" smtClean="0">
                <a:solidFill>
                  <a:schemeClr val="tx1"/>
                </a:solidFill>
                <a:latin typeface="Times New Roman" pitchFamily="18" charset="0"/>
                <a:ea typeface="Calibri" pitchFamily="34" charset="0"/>
                <a:cs typeface="Times New Roman" pitchFamily="18" charset="0"/>
              </a:rPr>
              <a:t>–  </a:t>
            </a:r>
            <a:r>
              <a:rPr lang="ru-RU" altLang="ru-RU" sz="1800" b="1" dirty="0" smtClean="0">
                <a:solidFill>
                  <a:srgbClr val="FF0000"/>
                </a:solidFill>
                <a:latin typeface="Times New Roman" panose="02020603050405020304" pitchFamily="18" charset="0"/>
                <a:cs typeface="Times New Roman" panose="02020603050405020304" pitchFamily="18" charset="0"/>
              </a:rPr>
              <a:t>заболевания, зарегистрированные у пациентов впервые в жизни и повторно</a:t>
            </a:r>
            <a:r>
              <a:rPr lang="ru-RU" altLang="ru-RU" sz="1800" dirty="0" smtClean="0">
                <a:solidFill>
                  <a:srgbClr val="FF0000"/>
                </a:solidFill>
                <a:latin typeface="Times New Roman" panose="02020603050405020304" pitchFamily="18" charset="0"/>
                <a:cs typeface="Times New Roman" panose="02020603050405020304" pitchFamily="18" charset="0"/>
              </a:rPr>
              <a:t>.</a:t>
            </a:r>
            <a:r>
              <a:rPr lang="ru-RU" altLang="ru-RU" sz="1800" dirty="0" smtClean="0">
                <a:solidFill>
                  <a:srgbClr val="002060"/>
                </a:solidFill>
                <a:latin typeface="Times New Roman" panose="02020603050405020304" pitchFamily="18" charset="0"/>
                <a:cs typeface="Times New Roman" panose="02020603050405020304" pitchFamily="18" charset="0"/>
              </a:rPr>
              <a:t>                           </a:t>
            </a:r>
            <a:r>
              <a:rPr lang="ru-RU" altLang="ru-RU" sz="1800" b="1" dirty="0" smtClean="0">
                <a:solidFill>
                  <a:srgbClr val="FF0000"/>
                </a:solidFill>
                <a:latin typeface="Times New Roman" panose="02020603050405020304" pitchFamily="18" charset="0"/>
                <a:cs typeface="Times New Roman" panose="02020603050405020304" pitchFamily="18" charset="0"/>
              </a:rPr>
              <a:t>гр.7 ≤ гр.4</a:t>
            </a:r>
            <a:r>
              <a:rPr lang="ru-RU" altLang="ru-RU" sz="1800" dirty="0" smtClean="0">
                <a:solidFill>
                  <a:srgbClr val="002060"/>
                </a:solidFill>
                <a:latin typeface="Times New Roman" panose="02020603050405020304" pitchFamily="18" charset="0"/>
                <a:cs typeface="Times New Roman" panose="02020603050405020304" pitchFamily="18" charset="0"/>
              </a:rPr>
              <a:t/>
            </a:r>
            <a:br>
              <a:rPr lang="ru-RU" altLang="ru-RU" sz="1800" dirty="0" smtClean="0">
                <a:solidFill>
                  <a:srgbClr val="002060"/>
                </a:solidFill>
                <a:latin typeface="Times New Roman" panose="02020603050405020304" pitchFamily="18" charset="0"/>
                <a:cs typeface="Times New Roman" panose="02020603050405020304" pitchFamily="18" charset="0"/>
              </a:rPr>
            </a:br>
            <a:r>
              <a:rPr lang="ru-RU" altLang="ru-RU" sz="1800" dirty="0" smtClean="0">
                <a:solidFill>
                  <a:schemeClr val="tx1"/>
                </a:solidFill>
                <a:latin typeface="Times New Roman" pitchFamily="18" charset="0"/>
                <a:cs typeface="Times New Roman" pitchFamily="18" charset="0"/>
              </a:rPr>
              <a:t>Р</a:t>
            </a:r>
            <a:r>
              <a:rPr lang="ru-RU" sz="1800" dirty="0" smtClean="0">
                <a:solidFill>
                  <a:schemeClr val="tx1"/>
                </a:solidFill>
                <a:latin typeface="Times New Roman" pitchFamily="18" charset="0"/>
                <a:ea typeface="Calibri" pitchFamily="34" charset="0"/>
                <a:cs typeface="Times New Roman" pitchFamily="18" charset="0"/>
              </a:rPr>
              <a:t>ассчитывается по формуле только в таблице 1000 и 1500. Поэтому необходимо расписать по </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chemeClr val="tx1"/>
                </a:solidFill>
                <a:latin typeface="Times New Roman" pitchFamily="18" charset="0"/>
                <a:ea typeface="Calibri" pitchFamily="34" charset="0"/>
                <a:cs typeface="Times New Roman" pitchFamily="18" charset="0"/>
              </a:rPr>
              <a:t>возрастам всех деток, для корректного отображения суммы. В остальных таблицах – для </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chemeClr val="tx1"/>
                </a:solidFill>
                <a:latin typeface="Times New Roman" pitchFamily="18" charset="0"/>
                <a:ea typeface="Calibri" pitchFamily="34" charset="0"/>
                <a:cs typeface="Times New Roman" pitchFamily="18" charset="0"/>
              </a:rPr>
              <a:t>самостоятельного заполнения. Здесь показываем все выявленные заболевания за 2021 год + </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chemeClr val="tx1"/>
                </a:solidFill>
                <a:latin typeface="Times New Roman" pitchFamily="18" charset="0"/>
                <a:ea typeface="Calibri" pitchFamily="34" charset="0"/>
                <a:cs typeface="Times New Roman" pitchFamily="18" charset="0"/>
              </a:rPr>
              <a:t>+ состоящие на Д-учете с прошлого года – переходящие по возрастной категории + прибывшие + +ранее стоящие на Д-учете в другом ЛПУ.</a:t>
            </a:r>
            <a:br>
              <a:rPr lang="ru-RU" sz="1800" dirty="0" smtClean="0">
                <a:solidFill>
                  <a:schemeClr val="tx1"/>
                </a:solidFill>
                <a:latin typeface="Times New Roman" pitchFamily="18" charset="0"/>
                <a:ea typeface="Calibri" pitchFamily="34" charset="0"/>
                <a:cs typeface="Times New Roman" pitchFamily="18" charset="0"/>
              </a:rPr>
            </a:br>
            <a:r>
              <a:rPr lang="ru-RU" sz="1800" dirty="0" smtClean="0">
                <a:solidFill>
                  <a:schemeClr val="tx1"/>
                </a:solidFill>
                <a:latin typeface="Times New Roman" pitchFamily="18" charset="0"/>
                <a:ea typeface="Calibri" pitchFamily="34" charset="0"/>
                <a:cs typeface="Times New Roman" pitchFamily="18" charset="0"/>
              </a:rPr>
              <a:t>                                                                    </a:t>
            </a:r>
            <a:r>
              <a:rPr lang="ru-RU" sz="1800" b="1" dirty="0" smtClean="0">
                <a:solidFill>
                  <a:srgbClr val="FF0000"/>
                </a:solidFill>
                <a:latin typeface="Times New Roman" pitchFamily="18" charset="0"/>
                <a:ea typeface="Calibri" pitchFamily="34" charset="0"/>
                <a:cs typeface="Times New Roman" pitchFamily="18" charset="0"/>
              </a:rPr>
              <a:t>гр.4 ≥</a:t>
            </a:r>
            <a:r>
              <a:rPr lang="ru-RU" sz="1800" dirty="0" smtClean="0">
                <a:solidFill>
                  <a:srgbClr val="FF0000"/>
                </a:solidFill>
                <a:latin typeface="Times New Roman" pitchFamily="18" charset="0"/>
                <a:ea typeface="Calibri" pitchFamily="34" charset="0"/>
                <a:cs typeface="Times New Roman" pitchFamily="18" charset="0"/>
              </a:rPr>
              <a:t> </a:t>
            </a:r>
            <a:r>
              <a:rPr lang="ru-RU" sz="1800" b="1" dirty="0" smtClean="0">
                <a:solidFill>
                  <a:srgbClr val="FF0000"/>
                </a:solidFill>
                <a:latin typeface="Times New Roman" pitchFamily="18" charset="0"/>
                <a:ea typeface="Calibri" pitchFamily="34" charset="0"/>
                <a:cs typeface="Times New Roman" pitchFamily="18" charset="0"/>
              </a:rPr>
              <a:t>гр.3.1 + гр.9</a:t>
            </a:r>
            <a:br>
              <a:rPr lang="ru-RU" sz="1800" b="1" dirty="0" smtClean="0">
                <a:solidFill>
                  <a:srgbClr val="FF0000"/>
                </a:solidFill>
                <a:latin typeface="Times New Roman" pitchFamily="18" charset="0"/>
                <a:ea typeface="Calibri" pitchFamily="34" charset="0"/>
                <a:cs typeface="Times New Roman" pitchFamily="18" charset="0"/>
              </a:rPr>
            </a:br>
            <a:r>
              <a:rPr lang="ru-RU" sz="1800" b="1" dirty="0" smtClean="0">
                <a:solidFill>
                  <a:srgbClr val="FF0000"/>
                </a:solidFill>
                <a:latin typeface="Times New Roman" pitchFamily="18" charset="0"/>
                <a:ea typeface="Calibri" pitchFamily="34" charset="0"/>
                <a:cs typeface="Times New Roman" pitchFamily="18" charset="0"/>
              </a:rPr>
              <a:t/>
            </a:r>
            <a:br>
              <a:rPr lang="ru-RU" sz="1800" b="1" dirty="0" smtClean="0">
                <a:solidFill>
                  <a:srgbClr val="FF0000"/>
                </a:solidFill>
                <a:latin typeface="Times New Roman" pitchFamily="18" charset="0"/>
                <a:ea typeface="Calibri" pitchFamily="34" charset="0"/>
                <a:cs typeface="Times New Roman" pitchFamily="18" charset="0"/>
              </a:rPr>
            </a:br>
            <a:endParaRPr lang="ru-RU" dirty="0"/>
          </a:p>
        </p:txBody>
      </p:sp>
      <p:pic>
        <p:nvPicPr>
          <p:cNvPr id="3074" name="Picture 2"/>
          <p:cNvPicPr>
            <a:picLocks noChangeAspect="1" noChangeArrowheads="1"/>
          </p:cNvPicPr>
          <p:nvPr/>
        </p:nvPicPr>
        <p:blipFill>
          <a:blip r:embed="rId2"/>
          <a:srcRect/>
          <a:stretch>
            <a:fillRect/>
          </a:stretch>
        </p:blipFill>
        <p:spPr bwMode="auto">
          <a:xfrm>
            <a:off x="357158" y="4429131"/>
            <a:ext cx="8643998" cy="23214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0787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142852"/>
            <a:ext cx="7920880" cy="3672408"/>
          </a:xfrm>
        </p:spPr>
        <p:txBody>
          <a:bodyPr>
            <a:normAutofit fontScale="90000"/>
          </a:bodyPr>
          <a:lstStyle/>
          <a:p>
            <a:r>
              <a:rPr lang="ru-RU" sz="3600" b="1" dirty="0" smtClean="0">
                <a:solidFill>
                  <a:srgbClr val="FF0000"/>
                </a:solidFill>
                <a:latin typeface="Times New Roman" pitchFamily="18" charset="0"/>
                <a:ea typeface="Calibri"/>
                <a:cs typeface="Times New Roman" pitchFamily="18" charset="0"/>
              </a:rPr>
              <a:t>                             Дети ( 1000)</a:t>
            </a:r>
            <a:br>
              <a:rPr lang="ru-RU" sz="3600" b="1" dirty="0" smtClean="0">
                <a:solidFill>
                  <a:srgbClr val="FF0000"/>
                </a:solidFill>
                <a:latin typeface="Times New Roman" pitchFamily="18" charset="0"/>
                <a:ea typeface="Calibri"/>
                <a:cs typeface="Times New Roman" pitchFamily="18" charset="0"/>
              </a:rPr>
            </a:br>
            <a:r>
              <a:rPr lang="ru-RU" sz="3600" b="1" dirty="0">
                <a:solidFill>
                  <a:srgbClr val="FF0000"/>
                </a:solidFill>
                <a:latin typeface="Times New Roman" pitchFamily="18" charset="0"/>
                <a:ea typeface="Calibri"/>
                <a:cs typeface="Times New Roman" pitchFamily="18" charset="0"/>
              </a:rPr>
              <a:t/>
            </a:r>
            <a:br>
              <a:rPr lang="ru-RU" sz="3600" b="1" dirty="0">
                <a:solidFill>
                  <a:srgbClr val="FF0000"/>
                </a:solidFill>
                <a:latin typeface="Times New Roman" pitchFamily="18" charset="0"/>
                <a:ea typeface="Calibri"/>
                <a:cs typeface="Times New Roman" pitchFamily="18" charset="0"/>
              </a:rPr>
            </a:br>
            <a:r>
              <a:rPr lang="ru-RU" sz="1600" b="1" dirty="0" smtClean="0">
                <a:solidFill>
                  <a:srgbClr val="FF0000"/>
                </a:solidFill>
                <a:latin typeface="Times New Roman" pitchFamily="18" charset="0"/>
                <a:ea typeface="Calibri"/>
                <a:cs typeface="Times New Roman" pitchFamily="18" charset="0"/>
              </a:rPr>
              <a:t>Графы </a:t>
            </a:r>
            <a:r>
              <a:rPr lang="ru-RU" sz="1600" b="1" dirty="0">
                <a:solidFill>
                  <a:srgbClr val="FF0000"/>
                </a:solidFill>
                <a:latin typeface="Times New Roman" pitchFamily="18" charset="0"/>
                <a:ea typeface="Calibri"/>
                <a:cs typeface="Times New Roman" pitchFamily="18" charset="0"/>
              </a:rPr>
              <a:t>– 5 </a:t>
            </a:r>
            <a:r>
              <a:rPr lang="ru-RU" sz="1600" b="1" dirty="0" smtClean="0">
                <a:solidFill>
                  <a:srgbClr val="FF0000"/>
                </a:solidFill>
                <a:latin typeface="Times New Roman" pitchFamily="18" charset="0"/>
                <a:ea typeface="Calibri"/>
                <a:cs typeface="Times New Roman" pitchFamily="18" charset="0"/>
              </a:rPr>
              <a:t> </a:t>
            </a:r>
            <a:r>
              <a:rPr lang="ru-RU" sz="1600" dirty="0" smtClean="0">
                <a:solidFill>
                  <a:prstClr val="black"/>
                </a:solidFill>
                <a:latin typeface="Times New Roman" pitchFamily="18" charset="0"/>
                <a:ea typeface="Calibri"/>
                <a:cs typeface="Times New Roman" pitchFamily="18" charset="0"/>
              </a:rPr>
              <a:t>(в </a:t>
            </a:r>
            <a:r>
              <a:rPr lang="ru-RU" sz="1600" dirty="0">
                <a:solidFill>
                  <a:prstClr val="black"/>
                </a:solidFill>
                <a:latin typeface="Times New Roman" pitchFamily="18" charset="0"/>
                <a:ea typeface="Calibri"/>
                <a:cs typeface="Times New Roman" pitchFamily="18" charset="0"/>
              </a:rPr>
              <a:t>в</a:t>
            </a:r>
            <a:r>
              <a:rPr lang="ru-RU" sz="1600" dirty="0">
                <a:solidFill>
                  <a:schemeClr val="tx1"/>
                </a:solidFill>
                <a:latin typeface="Times New Roman" pitchFamily="18" charset="0"/>
                <a:ea typeface="Calibri"/>
                <a:cs typeface="Times New Roman" pitchFamily="18" charset="0"/>
              </a:rPr>
              <a:t>озр</a:t>
            </a:r>
            <a:r>
              <a:rPr lang="ru-RU" sz="1600" dirty="0">
                <a:solidFill>
                  <a:prstClr val="black"/>
                </a:solidFill>
                <a:latin typeface="Times New Roman" pitchFamily="18" charset="0"/>
                <a:ea typeface="Calibri"/>
                <a:cs typeface="Times New Roman" pitchFamily="18" charset="0"/>
              </a:rPr>
              <a:t>асте 0-4 года), </a:t>
            </a:r>
            <a:r>
              <a:rPr lang="ru-RU" sz="1600" b="1" dirty="0">
                <a:solidFill>
                  <a:srgbClr val="FF0000"/>
                </a:solidFill>
                <a:latin typeface="Times New Roman" pitchFamily="18" charset="0"/>
                <a:ea typeface="Calibri"/>
                <a:cs typeface="Times New Roman" pitchFamily="18" charset="0"/>
              </a:rPr>
              <a:t>6</a:t>
            </a:r>
            <a:r>
              <a:rPr lang="ru-RU" sz="1600" dirty="0">
                <a:solidFill>
                  <a:prstClr val="black"/>
                </a:solidFill>
                <a:latin typeface="Times New Roman" pitchFamily="18" charset="0"/>
                <a:ea typeface="Calibri"/>
                <a:cs typeface="Times New Roman" pitchFamily="18" charset="0"/>
              </a:rPr>
              <a:t> (в возрасте 5-9 лет), </a:t>
            </a:r>
            <a:r>
              <a:rPr lang="ru-RU" sz="1600" b="1" dirty="0">
                <a:solidFill>
                  <a:srgbClr val="FF0000"/>
                </a:solidFill>
                <a:latin typeface="Times New Roman" pitchFamily="18" charset="0"/>
                <a:ea typeface="Calibri"/>
                <a:cs typeface="Times New Roman" pitchFamily="18" charset="0"/>
              </a:rPr>
              <a:t>6.1</a:t>
            </a:r>
            <a:r>
              <a:rPr lang="ru-RU" sz="1600" dirty="0">
                <a:solidFill>
                  <a:prstClr val="black"/>
                </a:solidFill>
                <a:latin typeface="Times New Roman" pitchFamily="18" charset="0"/>
                <a:ea typeface="Calibri"/>
                <a:cs typeface="Times New Roman" pitchFamily="18" charset="0"/>
              </a:rPr>
              <a:t> (10-14 лет) </a:t>
            </a:r>
            <a:r>
              <a:rPr lang="ru-RU" sz="1600" b="1" dirty="0">
                <a:solidFill>
                  <a:srgbClr val="FF0000"/>
                </a:solidFill>
                <a:latin typeface="Times New Roman" pitchFamily="18" charset="0"/>
                <a:ea typeface="Calibri"/>
                <a:cs typeface="Times New Roman" pitchFamily="18" charset="0"/>
              </a:rPr>
              <a:t>в таблице 1000</a:t>
            </a:r>
            <a:r>
              <a:rPr lang="ru-RU" sz="1600" b="1" dirty="0">
                <a:solidFill>
                  <a:prstClr val="black"/>
                </a:solidFill>
                <a:latin typeface="Times New Roman" pitchFamily="18" charset="0"/>
                <a:ea typeface="Calibri"/>
                <a:cs typeface="Times New Roman" pitchFamily="18" charset="0"/>
              </a:rPr>
              <a:t> </a:t>
            </a:r>
            <a:r>
              <a:rPr lang="ru-RU" sz="1600" dirty="0">
                <a:solidFill>
                  <a:prstClr val="black"/>
                </a:solidFill>
                <a:latin typeface="Times New Roman" pitchFamily="18" charset="0"/>
                <a:ea typeface="Calibri"/>
                <a:cs typeface="Times New Roman" pitchFamily="18" charset="0"/>
              </a:rPr>
              <a:t>подразделяют заболевания по возрастным группам. </a:t>
            </a:r>
            <a:r>
              <a:rPr lang="ru-RU" sz="1600" dirty="0" smtClean="0">
                <a:solidFill>
                  <a:prstClr val="black"/>
                </a:solidFill>
                <a:latin typeface="Times New Roman" pitchFamily="18" charset="0"/>
                <a:ea typeface="Calibri"/>
                <a:cs typeface="Times New Roman" pitchFamily="18" charset="0"/>
              </a:rPr>
              <a:t/>
            </a:r>
            <a:br>
              <a:rPr lang="ru-RU" sz="1600" dirty="0" smtClean="0">
                <a:solidFill>
                  <a:prstClr val="black"/>
                </a:solidFill>
                <a:latin typeface="Times New Roman" pitchFamily="18" charset="0"/>
                <a:ea typeface="Calibri"/>
                <a:cs typeface="Times New Roman" pitchFamily="18" charset="0"/>
              </a:rPr>
            </a:br>
            <a:r>
              <a:rPr lang="ru-RU" sz="1600" dirty="0" smtClean="0">
                <a:solidFill>
                  <a:prstClr val="black"/>
                </a:solidFill>
                <a:latin typeface="Times New Roman" pitchFamily="18" charset="0"/>
                <a:ea typeface="Calibri"/>
                <a:cs typeface="Times New Roman" pitchFamily="18" charset="0"/>
              </a:rPr>
              <a:t/>
            </a:r>
            <a:br>
              <a:rPr lang="ru-RU" sz="1600" dirty="0" smtClean="0">
                <a:solidFill>
                  <a:prstClr val="black"/>
                </a:solidFill>
                <a:latin typeface="Times New Roman" pitchFamily="18" charset="0"/>
                <a:ea typeface="Calibri"/>
                <a:cs typeface="Times New Roman" pitchFamily="18" charset="0"/>
              </a:rPr>
            </a:br>
            <a:r>
              <a:rPr lang="ru-RU" sz="1600" dirty="0" smtClean="0">
                <a:solidFill>
                  <a:prstClr val="black"/>
                </a:solidFill>
                <a:latin typeface="Times New Roman" pitchFamily="18" charset="0"/>
                <a:ea typeface="Calibri"/>
                <a:cs typeface="Times New Roman" pitchFamily="18" charset="0"/>
              </a:rPr>
              <a:t/>
            </a:r>
            <a:br>
              <a:rPr lang="ru-RU" sz="1600" dirty="0" smtClean="0">
                <a:solidFill>
                  <a:prstClr val="black"/>
                </a:solidFill>
                <a:latin typeface="Times New Roman" pitchFamily="18" charset="0"/>
                <a:ea typeface="Calibri"/>
                <a:cs typeface="Times New Roman" pitchFamily="18" charset="0"/>
              </a:rPr>
            </a:br>
            <a:r>
              <a:rPr lang="ru-RU" sz="1600" dirty="0" smtClean="0">
                <a:solidFill>
                  <a:prstClr val="black"/>
                </a:solidFill>
                <a:latin typeface="Times New Roman" pitchFamily="18" charset="0"/>
                <a:ea typeface="Calibri"/>
                <a:cs typeface="Times New Roman" pitchFamily="18" charset="0"/>
              </a:rPr>
              <a:t/>
            </a:r>
            <a:br>
              <a:rPr lang="ru-RU" sz="1600" dirty="0" smtClean="0">
                <a:solidFill>
                  <a:prstClr val="black"/>
                </a:solidFill>
                <a:latin typeface="Times New Roman" pitchFamily="18" charset="0"/>
                <a:ea typeface="Calibri"/>
                <a:cs typeface="Times New Roman" pitchFamily="18" charset="0"/>
              </a:rPr>
            </a:br>
            <a:r>
              <a:rPr lang="ru-RU" sz="1600" dirty="0">
                <a:solidFill>
                  <a:prstClr val="black"/>
                </a:solidFill>
                <a:latin typeface="Times New Roman" pitchFamily="18" charset="0"/>
                <a:ea typeface="Calibri"/>
                <a:cs typeface="Times New Roman" pitchFamily="18" charset="0"/>
              </a:rPr>
              <a:t/>
            </a:r>
            <a:br>
              <a:rPr lang="ru-RU" sz="1600" dirty="0">
                <a:solidFill>
                  <a:prstClr val="black"/>
                </a:solidFill>
                <a:latin typeface="Times New Roman" pitchFamily="18" charset="0"/>
                <a:ea typeface="Calibri"/>
                <a:cs typeface="Times New Roman" pitchFamily="18" charset="0"/>
              </a:rPr>
            </a:br>
            <a:r>
              <a:rPr lang="ru-RU" sz="1600" dirty="0" smtClean="0">
                <a:solidFill>
                  <a:prstClr val="black"/>
                </a:solidFill>
                <a:latin typeface="Times New Roman" pitchFamily="18" charset="0"/>
                <a:ea typeface="Calibri"/>
                <a:cs typeface="Times New Roman" pitchFamily="18" charset="0"/>
              </a:rPr>
              <a:t>             </a:t>
            </a:r>
            <a:br>
              <a:rPr lang="ru-RU" sz="1600" dirty="0" smtClean="0">
                <a:solidFill>
                  <a:prstClr val="black"/>
                </a:solidFill>
                <a:latin typeface="Times New Roman" pitchFamily="18" charset="0"/>
                <a:ea typeface="Calibri"/>
                <a:cs typeface="Times New Roman" pitchFamily="18" charset="0"/>
              </a:rPr>
            </a:br>
            <a:r>
              <a:rPr lang="ru-RU" sz="1800" dirty="0" smtClean="0">
                <a:solidFill>
                  <a:prstClr val="black"/>
                </a:solidFill>
                <a:latin typeface="Times New Roman" pitchFamily="18" charset="0"/>
                <a:ea typeface="Calibri"/>
                <a:cs typeface="Times New Roman" pitchFamily="18" charset="0"/>
              </a:rPr>
              <a:t/>
            </a:r>
            <a:br>
              <a:rPr lang="ru-RU" sz="1800" dirty="0" smtClean="0">
                <a:solidFill>
                  <a:prstClr val="black"/>
                </a:solidFill>
                <a:latin typeface="Times New Roman" pitchFamily="18" charset="0"/>
                <a:ea typeface="Calibri"/>
                <a:cs typeface="Times New Roman" pitchFamily="18" charset="0"/>
              </a:rPr>
            </a:br>
            <a:r>
              <a:rPr lang="ru-RU" sz="1200" dirty="0">
                <a:latin typeface="Times New Roman" pitchFamily="18" charset="0"/>
                <a:ea typeface="Calibri"/>
                <a:cs typeface="Times New Roman" pitchFamily="18" charset="0"/>
              </a:rPr>
              <a:t/>
            </a:r>
            <a:br>
              <a:rPr lang="ru-RU" sz="1200" dirty="0">
                <a:latin typeface="Times New Roman" pitchFamily="18" charset="0"/>
                <a:ea typeface="Calibri"/>
                <a:cs typeface="Times New Roman" pitchFamily="18" charset="0"/>
              </a:rPr>
            </a:br>
            <a:r>
              <a:rPr lang="ru-RU" sz="1600" dirty="0" smtClean="0">
                <a:solidFill>
                  <a:prstClr val="black"/>
                </a:solidFill>
                <a:latin typeface="Times New Roman" pitchFamily="18" charset="0"/>
                <a:ea typeface="Calibri"/>
                <a:cs typeface="Times New Roman" pitchFamily="18" charset="0"/>
              </a:rPr>
              <a:t/>
            </a:r>
            <a:br>
              <a:rPr lang="ru-RU" sz="1600" dirty="0" smtClean="0">
                <a:solidFill>
                  <a:prstClr val="black"/>
                </a:solidFill>
                <a:latin typeface="Times New Roman" pitchFamily="18" charset="0"/>
                <a:ea typeface="Calibri"/>
                <a:cs typeface="Times New Roman" pitchFamily="18" charset="0"/>
              </a:rPr>
            </a:br>
            <a:endParaRPr lang="ru-RU" sz="1600" dirty="0"/>
          </a:p>
        </p:txBody>
      </p:sp>
      <p:pic>
        <p:nvPicPr>
          <p:cNvPr id="1027" name="Picture 3"/>
          <p:cNvPicPr>
            <a:picLocks noChangeAspect="1" noChangeArrowheads="1"/>
          </p:cNvPicPr>
          <p:nvPr/>
        </p:nvPicPr>
        <p:blipFill>
          <a:blip r:embed="rId2"/>
          <a:srcRect/>
          <a:stretch>
            <a:fillRect/>
          </a:stretch>
        </p:blipFill>
        <p:spPr bwMode="auto">
          <a:xfrm>
            <a:off x="928662" y="2428868"/>
            <a:ext cx="7358114" cy="3857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8475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1857364"/>
            <a:ext cx="8305800" cy="1143000"/>
          </a:xfrm>
        </p:spPr>
        <p:txBody>
          <a:bodyPr>
            <a:normAutofit fontScale="90000"/>
          </a:bodyPr>
          <a:lstStyle/>
          <a:p>
            <a:pPr algn="ctr"/>
            <a:r>
              <a:rPr lang="ru-RU" sz="5400" b="1" dirty="0" smtClean="0">
                <a:solidFill>
                  <a:srgbClr val="FF0000"/>
                </a:solidFill>
                <a:latin typeface="Times New Roman" pitchFamily="18" charset="0"/>
                <a:ea typeface="Calibri"/>
                <a:cs typeface="Times New Roman" pitchFamily="18" charset="0"/>
              </a:rPr>
              <a:t>Дети (1500)</a:t>
            </a:r>
            <a:br>
              <a:rPr lang="ru-RU" sz="5400" b="1" dirty="0" smtClean="0">
                <a:solidFill>
                  <a:srgbClr val="FF0000"/>
                </a:solidFill>
                <a:latin typeface="Times New Roman" pitchFamily="18" charset="0"/>
                <a:ea typeface="Calibri"/>
                <a:cs typeface="Times New Roman" pitchFamily="18" charset="0"/>
              </a:rPr>
            </a:br>
            <a:r>
              <a:rPr lang="ru-RU" sz="5400" b="1" dirty="0" smtClean="0">
                <a:solidFill>
                  <a:srgbClr val="FF0000"/>
                </a:solidFill>
                <a:latin typeface="Times New Roman" pitchFamily="18" charset="0"/>
                <a:ea typeface="Calibri"/>
                <a:cs typeface="Times New Roman" pitchFamily="18" charset="0"/>
              </a:rPr>
              <a:t/>
            </a:r>
            <a:br>
              <a:rPr lang="ru-RU" sz="5400" b="1" dirty="0" smtClean="0">
                <a:solidFill>
                  <a:srgbClr val="FF0000"/>
                </a:solidFill>
                <a:latin typeface="Times New Roman" pitchFamily="18" charset="0"/>
                <a:ea typeface="Calibri"/>
                <a:cs typeface="Times New Roman" pitchFamily="18" charset="0"/>
              </a:rPr>
            </a:br>
            <a:r>
              <a:rPr lang="ru-RU" sz="1600" dirty="0" smtClean="0">
                <a:solidFill>
                  <a:prstClr val="black"/>
                </a:solidFill>
                <a:latin typeface="Times New Roman" pitchFamily="18" charset="0"/>
                <a:ea typeface="Calibri"/>
                <a:cs typeface="Times New Roman" pitchFamily="18" charset="0"/>
              </a:rPr>
              <a:t> В </a:t>
            </a:r>
            <a:r>
              <a:rPr lang="ru-RU" sz="1600" b="1" dirty="0" smtClean="0">
                <a:solidFill>
                  <a:srgbClr val="FF0000"/>
                </a:solidFill>
                <a:latin typeface="Times New Roman" pitchFamily="18" charset="0"/>
                <a:ea typeface="Calibri"/>
                <a:cs typeface="Times New Roman" pitchFamily="18" charset="0"/>
              </a:rPr>
              <a:t>таблице 1500 </a:t>
            </a:r>
            <a:r>
              <a:rPr lang="ru-RU" sz="1600" dirty="0" smtClean="0">
                <a:solidFill>
                  <a:prstClr val="black"/>
                </a:solidFill>
                <a:latin typeface="Times New Roman" pitchFamily="18" charset="0"/>
                <a:ea typeface="Calibri"/>
                <a:cs typeface="Times New Roman" pitchFamily="18" charset="0"/>
              </a:rPr>
              <a:t>( дети первых 3 лет жизни) идет разбивка детей по возрасту по всем графам!!!  </a:t>
            </a:r>
            <a:r>
              <a:rPr lang="ru-RU" sz="1600" b="1" dirty="0" smtClean="0">
                <a:solidFill>
                  <a:srgbClr val="FF0000"/>
                </a:solidFill>
                <a:latin typeface="Times New Roman" pitchFamily="18" charset="0"/>
                <a:ea typeface="Calibri"/>
                <a:cs typeface="Times New Roman" pitchFamily="18" charset="0"/>
              </a:rPr>
              <a:t>*</a:t>
            </a:r>
            <a:r>
              <a:rPr lang="ru-RU" sz="1600" dirty="0" smtClean="0">
                <a:solidFill>
                  <a:prstClr val="black"/>
                </a:solidFill>
                <a:latin typeface="Times New Roman" pitchFamily="18" charset="0"/>
                <a:ea typeface="Calibri"/>
                <a:cs typeface="Times New Roman" pitchFamily="18" charset="0"/>
              </a:rPr>
              <a:t> в таблице 1500  идет автоматический подсчет только графы 4. </a:t>
            </a:r>
            <a:r>
              <a:rPr lang="ru-RU" sz="5400" b="1" dirty="0" smtClean="0">
                <a:solidFill>
                  <a:srgbClr val="FF0000"/>
                </a:solidFill>
                <a:latin typeface="Times New Roman" pitchFamily="18" charset="0"/>
                <a:ea typeface="Calibri"/>
                <a:cs typeface="Times New Roman" pitchFamily="18" charset="0"/>
              </a:rPr>
              <a:t/>
            </a:r>
            <a:br>
              <a:rPr lang="ru-RU" sz="5400" b="1" dirty="0" smtClean="0">
                <a:solidFill>
                  <a:srgbClr val="FF0000"/>
                </a:solidFill>
                <a:latin typeface="Times New Roman" pitchFamily="18" charset="0"/>
                <a:ea typeface="Calibri"/>
                <a:cs typeface="Times New Roman" pitchFamily="18" charset="0"/>
              </a:rPr>
            </a:br>
            <a:endParaRPr lang="ru-RU" dirty="0"/>
          </a:p>
        </p:txBody>
      </p:sp>
      <p:pic>
        <p:nvPicPr>
          <p:cNvPr id="2050" name="Picture 2"/>
          <p:cNvPicPr>
            <a:picLocks noChangeAspect="1" noChangeArrowheads="1"/>
          </p:cNvPicPr>
          <p:nvPr/>
        </p:nvPicPr>
        <p:blipFill>
          <a:blip r:embed="rId2"/>
          <a:srcRect/>
          <a:stretch>
            <a:fillRect/>
          </a:stretch>
        </p:blipFill>
        <p:spPr bwMode="auto">
          <a:xfrm>
            <a:off x="133350" y="2622550"/>
            <a:ext cx="8763743" cy="2878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2072</TotalTime>
  <Words>7052</Words>
  <Application>Microsoft Office PowerPoint</Application>
  <PresentationFormat>Экран (4:3)</PresentationFormat>
  <Paragraphs>379</Paragraphs>
  <Slides>56</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56</vt:i4>
      </vt:variant>
    </vt:vector>
  </HeadingPairs>
  <TitlesOfParts>
    <vt:vector size="65" baseType="lpstr">
      <vt:lpstr>Arial</vt:lpstr>
      <vt:lpstr>Calibri</vt:lpstr>
      <vt:lpstr>Calibri Light</vt:lpstr>
      <vt:lpstr>Constantia</vt:lpstr>
      <vt:lpstr>Tahoma</vt:lpstr>
      <vt:lpstr>Times New Roman</vt:lpstr>
      <vt:lpstr>Wingdings</vt:lpstr>
      <vt:lpstr>Wingdings 2</vt:lpstr>
      <vt:lpstr>Поток</vt:lpstr>
      <vt:lpstr>Форма №12</vt:lpstr>
      <vt:lpstr>Форма федерального статистического наблюдения  № 12  «Сведения  о числе заболеваний,  зарегистрированных   у  пациентов, проживающих  в  районе обслуживания  медицинской организации»,  составляется   всеми  медицинскими  организациями,  входящие  в  номенклатуру   медицинских  организаций, оказывающие  медицинскую помощь  в амбулаторных  условиях (приказ Минздрава  России  от 6 августа  2013 г.  № 529н «Об утверждении номенклатуры медицинских организаций», в соответствии с приказом от 21  июля  2016 года  № 355  «Об  утверждении  статистического   инструментария  для  организации  Министерством здравоохранения Российской Федерации федерального  статистического  наблюдения  в  сфере  охраны  здоровья»  Федеральной службы государственной статистики и формируется на основании сведений о пациентах с 01 января по 31 декабря 2023 года  </vt:lpstr>
      <vt:lpstr>Форма 12 собирается в двух разрезах: </vt:lpstr>
      <vt:lpstr>Форма 12 формируется по 8 разделам: </vt:lpstr>
      <vt:lpstr>В  форму  включают один  раз в  год сведения об основном, фоновом,   конкурирующем  и сопутствующем заболеваниях.           Пациенты, имеющие  два  и более заболевания, показываются по соответствующим  строкам  по  числу  выявленных  и  зарегистрированных заболеваний.  Сведения об осложнениях  основного  и других заболеваний, сведения о подозрение на  заболевание  в форму не включают. Закрещенные графоклетки не заполняются.  Сведения о заболеваниях, выявленных у  больных, поступивших  в  стационар, минуя полик- линику, следует  включать  в отчёт на общих основаниях.  Талон  амбулаторного пациента  может  быть  заполнен в стационаре и передан в поликлинику, либо заполнен  в  поликлинике на основании выписки из карты стационарного  больного.      </vt:lpstr>
      <vt:lpstr>Заполнение формы 12 </vt:lpstr>
      <vt:lpstr>Графа 3.1.1  Таблицы 1000, 2000 + гр.3.2.1(юноши), 4000, 4500 – осуществляется перенос из  предыдущего года (состояло  под диспансерным наблюдением (гр.15)).  Эти графы закрыты для корректировки.  Графа 3.1 – для заполнения. Таблицы 1000, 2000 + гр.3.2(юноши), 4000,4500.                                                                      гр.3.2 ≤ гр.3.1  Графа 4 Таблицы 1000, 1500, 2000 + гр.7 (юноши), 4000, 4500 –  заболевания, зарегистрированные у пациентов впервые в жизни и повторно.                           гр.7 ≤ гр.4 Рассчитывается по формуле только в таблице 1000 и 1500. Поэтому необходимо расписать по  возрастам всех деток, для корректного отображения суммы. В остальных таблицах – для  самостоятельного заполнения. Здесь показываем все выявленные заболевания за 2021 год +  + состоящие на Д-учете с прошлого года – переходящие по возрастной категории + прибывшие + +ранее стоящие на Д-учете в другом ЛПУ.                                                                     гр.4 ≥ гр.3.1 + гр.9  </vt:lpstr>
      <vt:lpstr>                             Дети ( 1000)  Графы – 5  (в возрасте 0-4 года), 6 (в возрасте 5-9 лет), 6.1 (10-14 лет) в таблице 1000 подразделяют заболевания по возрастным группам.                       </vt:lpstr>
      <vt:lpstr>Дети (1500)   В таблице 1500 ( дети первых 3 лет жизни) идет разбивка детей по возрасту по всем графам!!!  * в таблице 1500  идет автоматический подсчет только графы 4.  </vt:lpstr>
      <vt:lpstr>Графа 8 –взято по Д-наблюдение. Рассчитывается по формуле. В текущем году посетили МО (гр.3.1) + взято под  диспансерное наблюдение  из числа впервые выявленных (гр. 10))   гр.8 = гр.3.1 + гр.10   Таким образом получается:  Таблица 1000 (Графа 15 за 2020 г) – (переходные дети в подростки) + (впервые взятые на Д-учет в текущем году) + (вновь прибывшие) + (ранее стоящие на Д-учете «оторвавшиеся» и кому диагноз был ранее установлен, но на Д-учете не состоял) = графа 8.  Таблица 2000 (Графа 15 за 2020 г) – (переходные подростки во взрослые) + (впервые взятые на Д-учет в текущем году) + (вновь прибывшие) + (ранее стоящие на Д-учете «оторвавшиеся» и кому диагноз был ранее установлен, но на Д-учете не состоял) + (переходные из детей, таблицы 1000) = графа 8.  Таблица 3000 (Графа 15 за 2020 г) + (впервые взятые на Д-учет в текущем году) + (вновь прибывшие) + (ранее стоящие на Д-учете «оторвавшиеся» и кому диагноз был ранее установлен, но на Д-учете не состоял) + (переходные из подростков, таблицы 2000) = графа 8. </vt:lpstr>
      <vt:lpstr>Графа 9 – с впервые в жизни установленным диагнозом. Заболевания, зарегистрированные у  пациентов впервые в жизни , из графы 4.  гр.9 ≤ гр.4  Графа 10 -  взятые в течение года под диспансерное наблюдение из заболеваний с впервые в  жизни установленным диагнозом, из графы 9. гр.10 ≤ гр.9  Графа 11 -  впервые в жизни установленный диагноз, выявленный при профосмотре, из  графы 9.  Графа 12 - впервые в жизни установленный диагноз,  выявленный при диспансеризации, из  графы 9.                                                           гр. 11 + гр. 12 ≤ гр. 9  При заполнении граф 11 и 12 ОБРАТИТЬ ОСОБОЕ ВНИМАНИЕ на выявленные острые  заболевания при профосмотре и диспансеризации  * По 1000 и 2000 таблицам не забывайте сверяться с планом-графиком на 2023 год  диспансеризации детей-сирот. * Необходимо помнить о целевых показателях по детству. В отчете за 2023 год число взятых  под диспансерное наблюдение детей с впервые выявленными заболеваниями должно быть не менее: 85% по классам эндокринной системы и кровообращению, по пищеварению, болезням костно-мышечной системы и соединительной ткани, болезням глаза и его придаточного  аппарата не менее 70%.     .                                                                          </vt:lpstr>
      <vt:lpstr>Графа 14 – снято с диспансерного наблюдения (по всем причинам: выздоровление, смерть, переезд  на другое место жительства и др.)  Графа 15 – состоит под диспансерным наблюдением на конец отчетного года.                                                                                         гр. 15 = гр. 8 – гр. 14   Графы 7,13,16 - в таблице 2000 – сведения о юношах.                                                                                  В итоге выходит что:                                       гр.4-гр.8≥гр.9-гр.10     </vt:lpstr>
      <vt:lpstr>Таблицы:  1001, 1002, 1003, 1004 1601, 1650, 1700, 1800, 1900 2001, 2003, 2004, 3002, 3003, 3004 3005, 4001, 4003, 4004  1100,2100,3100,4100  заполняются в соответствии с требованиями по заполнению формы 12</vt:lpstr>
      <vt:lpstr>Презентация PowerPoint</vt:lpstr>
      <vt:lpstr>Таблицы 2500, 3000, 4600 ведут сбор автоматическим подсчетом.</vt:lpstr>
      <vt:lpstr>Изменения в форме 12  за 2022 год  </vt:lpstr>
      <vt:lpstr>Добавлены новые строки: (таб. 1000,2000,2500,3000,4000,4500,4600)  </vt:lpstr>
      <vt:lpstr>Добавлены новые строки: (таб. 1000,2000,2500,3000,4000,4500,4600)</vt:lpstr>
      <vt:lpstr>Добавлены новые строки: (таб. 1000,2000,2500,3000,4000,4500,4600)</vt:lpstr>
      <vt:lpstr>Некоторые корректировки таблицы: </vt:lpstr>
      <vt:lpstr>Некоторые корректировки таблицы:</vt:lpstr>
      <vt:lpstr>Добавлены новые графы:</vt:lpstr>
      <vt:lpstr>Добавлена новая вкладка</vt:lpstr>
      <vt:lpstr>Таблица 3005 заполняется следующим образом:  В графу 1 включаются все взрослые пациенты из числа физических лиц с болезнями системы кровообращения, состоявших под диспансерным наблюдением в отчетном году (таблица 3004, графа 1), перенесшие острое нарушение мозгового кровообращения, инфаркт миокарда, а также которым выполнены аортокоронарное шунтирование, ангиопластика коронарных артерий со стентированием, катетерная абляция по поводу сердечно-сосудистых заболеваний, у которых с даты постановки диагноза и (или) выполнения хирургического вмешательства прошло менее 2 лет, за исключением лиц, имеющих право на получение социальной услуги в виде обеспечения лекарственными препаратами в соответствии с Федеральным законом от 17.07.1999 годом №178«О государственной социальной помощи».  Внимание! Срок в два года отсчитывается от последнего сердечно-сосудистого события. В графу 2 включаются все взрослые пациенты из графы 1, получившие в отчетном году лекарственные препараты, т.е. которым были выписаны рецепты, по перечню, утвержденному Министерством здравоохранения Российской Федерации, в амбулаторных условиях в рамках федерального проекта «Борьба с сердечно-сосудистыми заболеваниями». Внимание! Пациенты высокого риска, получившие в отчетном году лекарственные препараты (которым были выписаны рецепты), включаются в графу 2 однократно, независимо от кратности (периодичности) получения рецептов в отчетном году. </vt:lpstr>
      <vt:lpstr>Некоторые  острые  заболевания  и  состояния  (например: острый  отит,  острый миокардит, острые  респираторные  инфекции  верхних и нижних   дыхательных  путей,  грипп, а также травмы, за исключением  последствий  и др.) регистрируются столько раз, сколько они возникают  в течение отчетного года.   При  этом  графа  4 должна быть равна  графе  9  по  соответствующим  строкам  таблиц 1000, 1500, 2000, 3000 и  4000. На  начало года по данным строкам 0.  графа 4 = графе 9   9.2.1, 10.1, 10.4.1.1, 10.4.2, 10.4.3, 10.4.4, 10.5.1, 10.5.2, 10.5.3, 10.6.1, 10.6.2, 10.6.3, 10.6.4, 10.6.7, 11.1, 11.1.1, 11.1.2, 11.2, 11.3, 11.4, 17.0          По  строке  20.0  может  быть неравенство на коды Т90-Т98, больных вибрационной болезнью   (др.профзаболевания) и больных получающих лечение по травме больше года.   Возможно неравенство, которое требует     письменного     пояснения    2.1,  2.2,  7.1,  7.1.1,  7.1.2,  12.9.1  </vt:lpstr>
      <vt:lpstr> Класс 1. Некоторые инфекционные и паразитарные болезни.  А00-И99  Класс 2. Новообразования. C00-D48  Класс 3. Болезни крови, кроветворных органов и отдельные  нарушения, вовлекающие иммунный механизм. D50-D89  Строка 4.2 включает в себя коды D65-D69 и включает в себя тромбоцитопении,  тромбоцитопатии, аллергический васкулит (код D69.X).  Класс 4. Болезни эндокринной системы, расстройства питания и нарушения обмена  веществ. Е00-Е90          Гиперплазия щитовидной железы шифруется кодом – E04.0. Отставание в  физическом развитии кодируют по эндокринной патологии–E45.           Строки 5.4, 5.15 у взрослых и подростков диагноз «Гипофизарный нанизм,  Гипопитуитаризм  юношеский» - всегда учитывается с «-»,  так  как  первично диагноз  устанавливается еще в детском возрасте (код – Е23.0).   Причины возникновения  нанизма (карликовости)  могут быть различны, соответственно  и  кодировать  его   нужно  по-разному. Пример:  гипопитуитаризм вызванный лекарственными  средствами – Е23.;  гипопитуитаризм,  обусловленный  гипофизэктомией – Е89.3, гипопитуитаризм,  обусловленный гормонально неактивной аденомой гипофиза – Е23.6.  </vt:lpstr>
      <vt:lpstr>Класс 5. Психические расстройства и расстройства поведения.  F00-F99   графы 4, 9, 15 формы 12 равны соответствующим графам и строкам форм 10, 11, 36, 37 (за минусом диагнозов со*)  и  с обязательным движением диспансерной группы  графа 8 – графа 14 = графа 15  F00*  Деменция  при болезни Альцгеймера (G30.-+)  F02* Деменция при других болезнях, классифицированных в других  рубриках  G30 Болезнь Альцгеймера  G30.1 Поздняя болезнь Альцгеймера  G30.8 Другие формы болезни Альцгеймера  G30.9 Болезнь Альцгеймера неуточненная  G20 Болезнь Паркинсона  Неврологические заболевания показываются по  строчке 7.0, по строке 6.0 не показываются   </vt:lpstr>
      <vt:lpstr>Строка 7.0. Вегетативные  расстройства, которые проявляются в нарушении  регуляции сердечнососудистой, дыхательной и др. систем организма, могут  быть синдромом таких заболеваний,  как: гипертоническая болезнь,   хроническая  ишемическая  болезнь сердца, эндокринные нарушения и т.д.  В  этом случае  учету подлежит  основное  заболевание. Расстройства вегетативной нервной системы кодируются G90.8,  соматоформная  дисфункция вегетативной нервной системы F45.3 (диагноз ставит психиатр).            Строки 7.6 и 7.9 всегда  больше  суммы подстрочников. У  взрослых  в строку 7.9 должны быть включены последствия травм, ОНМК в виде парезов,  параличей (письмо МЗиСР РФ от 26 апреля 2011 г. №14-9/10/2-4150).</vt:lpstr>
      <vt:lpstr>Преходящие транзиторные церебральные ишемические приступы [атаки] и родственные синдромы (ТИА). G45  Нарушение здоровья, относящееся к группе эпизодические и пароксизмальные расстройства. Транзиторные ишемические атаки расцениваются врачами как предупредительный сигнал возникновения острого ишемического инсульта.  Этиология. Хотя ТИА часто обусловлены атеросклерозом и эссенциальной артериальной гипертензией, возможны и другие состояния, включая кардиогенную эмболию, расслоение артериальной стенки, фибромиодисплазию, гематологические заболевания, мигрень, судорожные припадки, опухоль и субдуральную гематому.  Клиническая картина Условно к пароксизмальным расстройствам можно отнести все заболевания нервной системы, проявляющиеся в виде приступов (пароксизмов) – это мигренозные атаки (приступообразные мучительные головные боли, начинающиеся в одной половине головы), и обмороки, возникающие при различных других болезнях, и внезапно развивающиеся головокружения при болезни или синдроме Меньера, и т.н. диэнцефальные кризы или панические атаки (вегетативные приступы, сопровождающиеся повышением артериального давления, учащением пульса, страхом, выраженным беспокойством), и собственно эпилептические приступы, которые могут протекать как с судорогами - так и без них, как с потерей сознания - так и без нее.</vt:lpstr>
      <vt:lpstr> Строка 8.0 в графе «диспансерные» показываются: миопия и гиперметропия средней и высокой степени, паралитическое и не аккомадационное косоглазие, сложный астигматизм...  Миопия и гиперметропия лёгкой степени, аккомадационный астигматизм, спазм аккомодации и др. показываются только по графам «всего и впервые».           В строке 8.3 и 8.8 показывать катаракту и глаукому только приобретенные (врожденные соответственно показать по классу Q). Строка 8.12 включает в себя слепоту на один глаз Класс 8. Болезни уха и сосцевидного отростка. Н60-Н95           Строка 9.4 – включать врожденную глухоту (код H90.X), одностороннюю и смешанную тугоухость. Таким образом, она должна быть больше суммы своих подстрочников.  </vt:lpstr>
      <vt:lpstr>Класс 9. Болезни системы кровообращения. I00-I99   Пациенты  с  острой  ревматической лихорадкой наблюдаются в течение 3-х месяцев, поэтому в графе 15 таблиц 1000, 2000, 3000 и 4000 показывают только тех пациентов, которые заболели в четвертом квартале отчетного года. Графа 4 таблиц 1000, 2000, 3000 и 4000 должна быть равна графе 9 по строке 10.1. Если заболевание перешло в хроническую форму, то пациента по строке 10.1 с учета снимают, а по строке 10.2 берут на учет, как впервые выявленное хроническое заболевание. Строка 10.2 (хронические ревматические болезни сердца) Если было обострение заболевания, то учитывается по строке 10.1, а в строку 10.2 не включается (регистрируется с (+)). Вторичные гипертензии не учитываются в форме 12. Статталон не заполняется, а кодируется основное заболевание.          Пример: церебральный атеросклероз с вторичной гипертензией – I67.2; или церебральный атеросклероз и гипертоническая болезнь – 2 талона (I67.2 и  I10) разносятся по двум строкам – строка 10.6 и строка 10.3. </vt:lpstr>
      <vt:lpstr>       Стенокардия (таблицы 2000, 3000 и 4000, строка 10.4.1) регистрируется как самостоятельное заболевание, впервые выявленное – первый раз в жизни (+), а затем – один раз в год со знаком (–).        Случаи приступов стенокардии при атеросклеротической болезни сердца как самостоятельные заболевания не регистрируются. Графы 4 и 9 не равны.  Строка 10.4.1.1 – I20.0 – НЕСТАБИЛЬНАЯ СТЕНОКАРДИЯ регистрируется раз в год заполняются графы 4 и 9     графа 4 = графе 9        Нестабильная стенокардия – острое состояние   (впервые равно всего), Д-наблюдение либо по I25.8 (при переходе в ОИМ), либо по I20 (стр. 10.4.1) –  при стабилизации состояния </vt:lpstr>
      <vt:lpstr>Пациенты с острыми, повторными инфарктами миокарда острыми нарушениями мозгового кровообращения наблюдаются в течение 28 дней и 30 дней, а затем снимаются с диспансерного учета, поэтому в графе 15 таблиц 2000, 3000 и 4000 отмечают только тех пациентов, которые заболели в декабре текущего года. Строка 10.5 включает пролапс митрального клапана (код I34.1)   Строка 10.5.4 включает только идиопатические (самостоятельные)  формы заболеваний.  Инфаркт миокарда всегда первичный (+), с (-) нет. Сколько инфарктов миокарда в году больной перенёс, столько должно и быть талонов с (+).   Строки 10.6.1 – 10.6.4 острое нарушение мозгового кровообращения всегда первичный (+), с (-) нет. Таким образом, гр. 4 всегда равна гр. 9. По диагнозу «Инсульт» больные подлежат диспансерному наблюдению по гр. 15  на протяжении 30 дней от момента начальных проявлений или более в пределах одного эпизода лечения. В дальнейшем диспансерное наблюдение осуществляется по последствиям инсульта – парезы, параличи, энцефалопатия, речевые нарушения и т.д.         Строка 10.6.7 код I69 «последствия цереброваскулярных болезней» диагноз используется только в случае смерти пациента.        В строке 10.6.7 заполняются графы 4, 9 и они равны.         Строка 10.8.2 - не включать флебит портальной вены (K75.1).  </vt:lpstr>
      <vt:lpstr>Класс 10. Болезни органов дыхания. J00-J99 Пациенты с острыми пневмониями наблюдаются в течение 6 месяцев, а затем снимаются с диспансерного учета, поэтому в графе 15 таблиц 1000, 2000, 3000 и 4000 показываются только те пациенты, которые заболели во втором полугодии.             Дети по приказу №725 от 15.06.83г – 12 месяцев.             В графе 15 таблицы 1500 показываются дети, которые заболели пневмонией во второй половине  первого года жизни.</vt:lpstr>
      <vt:lpstr> У детей до 1 года жизни хронических заболеваний быть не должно.             Астматический статус – J46.0 – J 46.9            ОРВИ (ОРЗ) – J06.9              Часто болеющие дети шифруются кодами соответствующих заболеваний (пневмония, ОРВИ, острый бронхиты и т.д.)              Пневмония - графа 4 = графе 9, графа 8 = графе 10.              Разница между выявлено и взято на Д-учет может быть за счет умерших, выбывших Повторно возникающие в течение года острые  пневмонии,  острая ревматическая лихорадка, острые и повторные инфаркты миокарда, острые нарушения мозгового кровообращения регистрируются как острые (со знаком  +).          По этим строкам графы 4 и 9 таблиц 1000, 2000, 3000 и 4000 равны. </vt:lpstr>
      <vt:lpstr>В форму 12 включаются заболевания, которые подлежат диспансерному наблюдению множественным прогрессирующим кариесом зубов (4 раза в год]; легкой формой парадонтита (1 раз в 6 мес.], тяжелой формой (каждые 3 мес.).         Пародонтозом (1 раз в 6 мес. для профилактики осложнений); хроническими гингивитами, стоматитами,  хейлитами, глоссальгией (от 2 до 4 раз в год).         Одонтогенными невралгиями тройничного и невритами лицевого нервов (от 2 до 4 раз в год).             Хроническими остеомиелитами костей лица (2 раза в год).         Хроническим одонтогенным  воспалением верхнечелюстной пазухи (2 раза в год); хроническим воспалением слюнных желез (2 раза в год).         Предраковыми заболеваниями челюстей и полости рта, злокачественными новообразованиями челюстей и полости рта (совместно с онкологами в зависимости от стадии заболевания).            Врожденными расщелинами челюстно-лицевой области (2 раза в год).         Зубочелюстными  аномалиями (2—3 раза в год); врожденными и приобретенными деформациями челюстей (2 раза в год). </vt:lpstr>
      <vt:lpstr>Класс 12. Болезни кожи и подкожной клетчатки. L00-L99 Класс 13. Болезни костно-мышечной системы и соединительной ткани. М00-М99  Диспансерному учёту подлежат сколиозы, плоскостопие, остеохондропатии, остеохондроз. Нарушение осанки,  плоская стопа,  сутулость,  вальгусная  и  варусная  деформация  стоп  наблюдаются   по   списочному   составу  и  соответственно  в графе 15 (диспансерные) не показываются.         Нарушение осанки,   сутулость – М53.2        Сколиоз – М41 Плоско-вальгусная деформация стопы – М21.0                 Плоско-варусная деформация стопы – М21.1                  Плоскостопие и плоская стопа – М21.4            Таким  образом,  плоскостопие  включается  в  строку 14.1, а сколиозы, юношеский остеохондроз в строку 14.3.             Нарушение осанки включать в строку 14.0.  Остеохондроз у взрослых кодируется M50 – M54 и показывается по строке 14.0 М42.1 Остеохондроз позвоночника у взрослых   Остеохондроз позвоночника клинические рекомендации  (М48.0, М 54, М50.0, М50.1, М50.2, М50.3, М50.8, М50.9, М51.0, М51.1, М51.2, М51.3, М51.8, М51.9, М53.2)  прошу обратить внимание специалистов на более точную формулировку диагнозов при остеохондрозе </vt:lpstr>
      <vt:lpstr>Класс 14. Болезни мочеполовой системы. N00-N99 Строка 15.2 (почечная недостаточность) Показывается вся почечная недостаточность, как острая, так и хроническая. При сахарном диабете с почечной недостаточностью, сахарный диабет проходит по строке 5.2, а почечная недостаточность по строке 15.2 и т.д.  Аденома простаты – N40         Расстройства менструаций - на (Д) учёт берётся олиго и аменорея 1,2 степени. У девочек до 17 лет эрозия шейки матки (если нет возможности лечить).  Строка 15.7 – всегда больше строки 15.7.1.           Строка 15.8 - эндометриоз с Д-учёта снимается посмертно или в глубокой менопаузе.          Строка 15.9 - расстройства менструаций – на Д-учёт берётся олиго- и аменорея 1, 2 степени. У девочек до 17 лет эрозия шейки матки (если нет возможности лечить).           Альгодисменорею в графе «диспансерные» показывать не нужно.          Строка 15.10 (т. 3000) – женщины с бесплодием снимаются с учета если они родили, перешагнули детородный возраст, выбыли, умерли. </vt:lpstr>
      <vt:lpstr>Класс 15. Беременность, роды и послеродовый период. О00-О99 Включаются случаи акушерской патологии. Данные этой строки  должны  определённым  образом соотноситься с данными по форме № 32 таблицы 2130 (все нозологии) и  таблицы  2111  (учитывая  патологию,   требующую   дальнейшего диспансерного наблюдения).           Если соматическое заболевание возникло во время беременности  –  кодировать его необходимо по классу О.          Ранее известную  (и  зарегистрированную)  соматическую патологию, обнаруживаемую у женщины во время беременности, следует также учитывать по классу О с соответствующей заменой ранее заполненного по другому классу статистического талона.  Таблицы 1000, 2000 и 3000 стр. 16 «беременность, роды и послеродовой период» необходимо сравнивать с формой № 13 «Сведения о беременности с абортивным исходом». Данные в форме № 12 не могут быть меньше, чем сумма таблиц 1000 и 2000 формы № 13 по соответствующим возрастам.</vt:lpstr>
      <vt:lpstr>Класс 16. Отдельные состояния, возникающие в перинатальном периоде. Р00-Р96 Строка 17.0 таблиц 2000 и 3000 заполняется только в случаях перинатальной смертности  и касается состояния здоровья матери.           Данные случаи кодируются кодами Р00-Р04, а не кодами  класса 15 «Беременность, роды и послеродовый период».          В таблице 1000 коды МКБ-10  P05-Р96. У детей, заболевания регистрируются как острые (таблица 1000 и 1500), дети наблюдаются в  течение 1 месяца, поэтому в графе 15 на конец отчетного периода  показывают  детей, у которых эти состояния развились в декабре месяце.         Остатков с прошлого года нет (0) т.к. за год формируется патология, которая кодируется другим классом. Данная строка равна  (крайне редко) или больше данных по форме  № 32,  т.к.  частично  диагнозы выставляются в поликлинике педиатрами, неврологами и др. врачами.              Внимание:  из  выписки родильного  отделения в поликлинике кодируем только то, что вынесено в диагноз.          Все текстовые описания кодированию не подлежат. </vt:lpstr>
      <vt:lpstr>Класс 17. Врожденные аномалии (пороки развития), деформации и хромосомные нарушения. Q00-Q99 Класс 18. Симптомы, признаки и отклонения от нормы, выявленные при клинических и лабораторных исследованиях, не классифицированные в других рубриках. R00-R Состояния  из  18 класса (стр. 19.0), не должны регистрироваться как заболевания </vt:lpstr>
      <vt:lpstr>Класс 19. Травмы, отравления и некоторые другие последствия воздействия внешних причин. S00-T98 Состояния  должны соответствовать патологическим состояниям, указанным в форме №57 «Сведения  о  травмах, отравлениях и  некоторых  других  последствиях  воздействия внешних причин».           Графы  4 и 9  могут быть не  равны.   Примеры шифрования последствий травм:  Отдалённые последствия перелома можно шифровать:           - М84.1 – несрастание перелома,           - М82.2 – замедленное сращение перелома.  Последствия ЧМТ кодируются в зависимости от клиники проявлений:         - хроническая посттравматическая  головная боль G44.3         - травматическая  транзиторная  церебральная  ишемия  G45.8         - др. уточнённое  поражение головного мозга, в том числе травматическая болезнь мозга G93.8         - энцефалопатия посттравматическая F07.2        - энцефалопатия  неуточнённая  G93.4,  относящиеся к патологии нервной системы </vt:lpstr>
      <vt:lpstr>Класс 21. Факторы, влияющие на состояние здоровья населения и обращения в учреждения здравоохранения. Z00-Z99  В класс Z  входят  данные  о здоровых людях, у которых отклонения от нормы еще не  трансформировались в определенную патологию. </vt:lpstr>
      <vt:lpstr>Таблицы 2000, 3000, 4000  строки: 5.1.1, 5.11, 5.12, 5.13, 5.14, 5.15, 7.8.2, 18.2, 18.5, 18.6, 18.7, 18.9 по графе 9 – (Х – должен стоять 0), если стоит число – представить пояснительную записку.                                                                     Талица 4000  строки: 5.7, 5.8, 7.10, 13.1, 15.9, 15.11 по графа 9 – (Х – должен стоять 0), если стоит число – проверить первичную документацию. При межгодовой разнице 10% и более, необходимо предоставить пояснительную записку по каждой строке. </vt:lpstr>
      <vt:lpstr>Сведения о заболеваемости COVID-19 показываются только в строк 21.0 и по другим строкам (пневмония и др.) не показывается.  На диспансерный учет берутся все пациенты перенесших заболевание, сроком на 1 год.  Разница между переболевшими и взятыми на диспансерный учет на умерших.   </vt:lpstr>
      <vt:lpstr>1. Поступил в стационар с U07; 2. После отрицательного ПЦР-теста переведен на долечивание в АПУ; 3. АПУ лечит с J; 4. Выздоровление с J, при этом выздоровления с U нет (там был перевод на амбулаторное лечение). 5. Итог – QR-код пациенту не доступен.  Грубая ошибка ведения больного </vt:lpstr>
      <vt:lpstr>1. Поступил в стационар с U07; 2. После отрицательного ПЦР-теста переведен на долечивание в АПУ; 3. АПУ лечит с U07; 4. Выздоровление с U07, при этом выздоровления с U;  5. Итог – QR-код пациенту доступен</vt:lpstr>
      <vt:lpstr>Нововведения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Благодарю за внимание!                                            Автор 1 части презентации:                                                                                            Мануилова Елена Николаевна Автор 2 части презентации: Шикуля Анна Игоревна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Шикуля Анна Игоревна</cp:lastModifiedBy>
  <cp:revision>222</cp:revision>
  <dcterms:created xsi:type="dcterms:W3CDTF">2021-05-17T17:55:42Z</dcterms:created>
  <dcterms:modified xsi:type="dcterms:W3CDTF">2023-11-21T09:47:34Z</dcterms:modified>
</cp:coreProperties>
</file>